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4"/>
  </p:notesMasterIdLst>
  <p:sldIdLst>
    <p:sldId id="263" r:id="rId2"/>
    <p:sldId id="264" r:id="rId3"/>
  </p:sldIdLst>
  <p:sldSz cx="7775575" cy="10907713"/>
  <p:notesSz cx="6735763" cy="9866313"/>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CFE2"/>
    <a:srgbClr val="99FFCC"/>
    <a:srgbClr val="E16199"/>
    <a:srgbClr val="F9C8FF"/>
    <a:srgbClr val="7076A3"/>
    <a:srgbClr val="F8FAA0"/>
    <a:srgbClr val="2F5597"/>
    <a:srgbClr val="FAF07F"/>
    <a:srgbClr val="162847"/>
    <a:srgbClr val="CF85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51" autoAdjust="0"/>
    <p:restoredTop sz="86418"/>
  </p:normalViewPr>
  <p:slideViewPr>
    <p:cSldViewPr snapToGrid="0">
      <p:cViewPr varScale="1">
        <p:scale>
          <a:sx n="68" d="100"/>
          <a:sy n="68" d="100"/>
        </p:scale>
        <p:origin x="1656" y="72"/>
      </p:cViewPr>
      <p:guideLst>
        <p:guide orient="horz" pos="3435"/>
        <p:guide pos="2449"/>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830" cy="495029"/>
          </a:xfrm>
          <a:prstGeom prst="rect">
            <a:avLst/>
          </a:prstGeom>
        </p:spPr>
        <p:txBody>
          <a:bodyPr vert="horz" lIns="90782" tIns="45390" rIns="90782" bIns="4539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6" y="0"/>
            <a:ext cx="2918830" cy="495029"/>
          </a:xfrm>
          <a:prstGeom prst="rect">
            <a:avLst/>
          </a:prstGeom>
        </p:spPr>
        <p:txBody>
          <a:bodyPr vert="horz" lIns="90782" tIns="45390" rIns="90782" bIns="45390" rtlCol="0"/>
          <a:lstStyle>
            <a:lvl1pPr algn="r">
              <a:defRPr sz="1200"/>
            </a:lvl1pPr>
          </a:lstStyle>
          <a:p>
            <a:fld id="{70F99883-74AE-4A2C-81B7-5B86A08198C0}" type="datetimeFigureOut">
              <a:rPr kumimoji="1" lang="ja-JP" altLang="en-US" smtClean="0"/>
              <a:pPr/>
              <a:t>2020/2/27</a:t>
            </a:fld>
            <a:endParaRPr kumimoji="1" lang="ja-JP" altLang="en-US"/>
          </a:p>
        </p:txBody>
      </p:sp>
      <p:sp>
        <p:nvSpPr>
          <p:cNvPr id="4" name="スライド イメージ プレースホルダー 3"/>
          <p:cNvSpPr>
            <a:spLocks noGrp="1" noRot="1" noChangeAspect="1"/>
          </p:cNvSpPr>
          <p:nvPr>
            <p:ph type="sldImg" idx="2"/>
          </p:nvPr>
        </p:nvSpPr>
        <p:spPr>
          <a:xfrm>
            <a:off x="2181225" y="1231900"/>
            <a:ext cx="2373313" cy="3332163"/>
          </a:xfrm>
          <a:prstGeom prst="rect">
            <a:avLst/>
          </a:prstGeom>
          <a:noFill/>
          <a:ln w="12700">
            <a:solidFill>
              <a:prstClr val="black"/>
            </a:solidFill>
          </a:ln>
        </p:spPr>
        <p:txBody>
          <a:bodyPr vert="horz" lIns="90782" tIns="45390" rIns="90782" bIns="45390"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782" tIns="45390" rIns="90782" bIns="4539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288"/>
            <a:ext cx="2918830" cy="495028"/>
          </a:xfrm>
          <a:prstGeom prst="rect">
            <a:avLst/>
          </a:prstGeom>
        </p:spPr>
        <p:txBody>
          <a:bodyPr vert="horz" lIns="90782" tIns="45390" rIns="90782" bIns="4539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6" y="9371288"/>
            <a:ext cx="2918830" cy="495028"/>
          </a:xfrm>
          <a:prstGeom prst="rect">
            <a:avLst/>
          </a:prstGeom>
        </p:spPr>
        <p:txBody>
          <a:bodyPr vert="horz" lIns="90782" tIns="45390" rIns="90782" bIns="45390" rtlCol="0" anchor="b"/>
          <a:lstStyle>
            <a:lvl1pPr algn="r">
              <a:defRPr sz="1200"/>
            </a:lvl1pPr>
          </a:lstStyle>
          <a:p>
            <a:fld id="{ACD93CC5-A9B8-46A1-B8C3-70AA73E05DA2}" type="slidenum">
              <a:rPr kumimoji="1" lang="ja-JP" altLang="en-US" smtClean="0"/>
              <a:pPr/>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07140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048878"/>
      </p:ext>
    </p:extLst>
  </p:cSld>
  <p:clrMap bg1="lt1" tx1="dk1" bg2="lt2" tx2="dk2" accent1="accent1" accent2="accent2" accent3="accent3" accent4="accent4" accent5="accent5" accent6="accent6" hlink="hlink" folHlink="folHlink"/>
  <p:sldLayoutIdLst>
    <p:sldLayoutId id="2147483675" r:id="rId1"/>
  </p:sldLayoutIdLst>
  <p:txStyles>
    <p:titleStyle>
      <a:lvl1pPr algn="l" defTabSz="777514" rtl="0" eaLnBrk="1" latinLnBrk="0" hangingPunct="1">
        <a:lnSpc>
          <a:spcPct val="90000"/>
        </a:lnSpc>
        <a:spcBef>
          <a:spcPct val="0"/>
        </a:spcBef>
        <a:buNone/>
        <a:defRPr kumimoji="1" sz="3741" kern="1200">
          <a:solidFill>
            <a:schemeClr val="tx1"/>
          </a:solidFill>
          <a:latin typeface="+mj-lt"/>
          <a:ea typeface="+mj-ea"/>
          <a:cs typeface="+mj-cs"/>
        </a:defRPr>
      </a:lvl1pPr>
    </p:titleStyle>
    <p:bodyStyle>
      <a:lvl1pPr marL="194379" indent="-194379" algn="l" defTabSz="777514" rtl="0" eaLnBrk="1" latinLnBrk="0" hangingPunct="1">
        <a:lnSpc>
          <a:spcPct val="90000"/>
        </a:lnSpc>
        <a:spcBef>
          <a:spcPts val="850"/>
        </a:spcBef>
        <a:buFont typeface="Arial" panose="020B0604020202020204" pitchFamily="34" charset="0"/>
        <a:buChar char="•"/>
        <a:defRPr kumimoji="1"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kumimoji="1"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kumimoji="1"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2" y="5393"/>
            <a:ext cx="7775175" cy="10907713"/>
          </a:xfrm>
          <a:prstGeom prst="rect">
            <a:avLst/>
          </a:prstGeom>
        </p:spPr>
      </p:pic>
      <p:sp>
        <p:nvSpPr>
          <p:cNvPr id="4" name="テキスト ボックス 3"/>
          <p:cNvSpPr txBox="1"/>
          <p:nvPr/>
        </p:nvSpPr>
        <p:spPr>
          <a:xfrm>
            <a:off x="1204432" y="1569697"/>
            <a:ext cx="5365571" cy="830997"/>
          </a:xfrm>
          <a:prstGeom prst="rect">
            <a:avLst/>
          </a:prstGeom>
          <a:noFill/>
        </p:spPr>
        <p:txBody>
          <a:bodyPr wrap="none" rtlCol="0">
            <a:spAutoFit/>
          </a:bodyPr>
          <a:lstStyle/>
          <a:p>
            <a:pPr algn="ctr"/>
            <a:r>
              <a:rPr lang="ja-JP" altLang="en-US" sz="2400" b="1" spc="300" dirty="0">
                <a:solidFill>
                  <a:schemeClr val="tx1">
                    <a:lumMod val="65000"/>
                    <a:lumOff val="35000"/>
                  </a:schemeClr>
                </a:solidFill>
                <a:latin typeface="HGPMinchoE" charset="-128"/>
                <a:ea typeface="HGPMinchoE" charset="-128"/>
                <a:cs typeface="HGPMinchoE" charset="-128"/>
              </a:rPr>
              <a:t>新型コロナウイルス感染症対応への</a:t>
            </a:r>
            <a:endParaRPr lang="en-US" altLang="ja-JP" sz="2400" b="1" spc="300" dirty="0">
              <a:solidFill>
                <a:schemeClr val="tx1">
                  <a:lumMod val="65000"/>
                  <a:lumOff val="35000"/>
                </a:schemeClr>
              </a:solidFill>
              <a:latin typeface="HGPMinchoE" charset="-128"/>
              <a:ea typeface="HGPMinchoE" charset="-128"/>
              <a:cs typeface="HGPMinchoE" charset="-128"/>
            </a:endParaRPr>
          </a:p>
          <a:p>
            <a:pPr algn="ctr"/>
            <a:r>
              <a:rPr lang="ja-JP" altLang="en-US" sz="2400" b="1" spc="300" dirty="0">
                <a:solidFill>
                  <a:schemeClr val="tx1">
                    <a:lumMod val="65000"/>
                    <a:lumOff val="35000"/>
                  </a:schemeClr>
                </a:solidFill>
                <a:latin typeface="HGPMinchoE" charset="-128"/>
                <a:ea typeface="HGPMinchoE" charset="-128"/>
                <a:cs typeface="HGPMinchoE" charset="-128"/>
              </a:rPr>
              <a:t>各イベント</a:t>
            </a:r>
            <a:r>
              <a:rPr lang="ja-JP" altLang="en-US" sz="2400" b="1" spc="300" dirty="0">
                <a:solidFill>
                  <a:srgbClr val="FF0000"/>
                </a:solidFill>
                <a:latin typeface="HGPMinchoE" charset="-128"/>
                <a:ea typeface="HGPMinchoE" charset="-128"/>
                <a:cs typeface="HGPMinchoE" charset="-128"/>
              </a:rPr>
              <a:t>中止</a:t>
            </a:r>
            <a:r>
              <a:rPr lang="ja-JP" altLang="en-US" sz="2400" b="1" spc="300" dirty="0">
                <a:solidFill>
                  <a:schemeClr val="tx1">
                    <a:lumMod val="65000"/>
                    <a:lumOff val="35000"/>
                  </a:schemeClr>
                </a:solidFill>
                <a:latin typeface="HGPMinchoE" charset="-128"/>
                <a:ea typeface="HGPMinchoE" charset="-128"/>
                <a:cs typeface="HGPMinchoE" charset="-128"/>
              </a:rPr>
              <a:t>のご協力のお願い</a:t>
            </a:r>
            <a:endParaRPr kumimoji="1" lang="ja-JP" altLang="en-US" sz="2400" b="1" spc="300" dirty="0">
              <a:solidFill>
                <a:schemeClr val="tx1">
                  <a:lumMod val="65000"/>
                  <a:lumOff val="35000"/>
                </a:schemeClr>
              </a:solidFill>
              <a:latin typeface="HGPMinchoE" charset="-128"/>
              <a:ea typeface="HGPMinchoE" charset="-128"/>
              <a:cs typeface="HGPMinchoE" charset="-128"/>
            </a:endParaRPr>
          </a:p>
        </p:txBody>
      </p:sp>
      <p:sp>
        <p:nvSpPr>
          <p:cNvPr id="5" name="テキスト ボックス 4"/>
          <p:cNvSpPr txBox="1"/>
          <p:nvPr/>
        </p:nvSpPr>
        <p:spPr>
          <a:xfrm>
            <a:off x="5602740" y="656012"/>
            <a:ext cx="1492716" cy="307777"/>
          </a:xfrm>
          <a:prstGeom prst="rect">
            <a:avLst/>
          </a:prstGeom>
          <a:noFill/>
        </p:spPr>
        <p:txBody>
          <a:bodyPr wrap="none" rtlCol="0">
            <a:spAutoFit/>
          </a:bodyPr>
          <a:lstStyle/>
          <a:p>
            <a:pPr algn="ctr"/>
            <a:r>
              <a:rPr lang="ja-JP" altLang="en-US" sz="1400" dirty="0">
                <a:solidFill>
                  <a:schemeClr val="tx1">
                    <a:lumMod val="65000"/>
                    <a:lumOff val="35000"/>
                  </a:schemeClr>
                </a:solidFill>
                <a:latin typeface="HGPMinchoE" charset="-128"/>
                <a:ea typeface="HGPMinchoE" charset="-128"/>
                <a:cs typeface="HGPMinchoE" charset="-128"/>
              </a:rPr>
              <a:t>令和２</a:t>
            </a:r>
            <a:r>
              <a:rPr kumimoji="1" lang="ja-JP" altLang="en-US" sz="1400" dirty="0">
                <a:solidFill>
                  <a:schemeClr val="tx1">
                    <a:lumMod val="65000"/>
                    <a:lumOff val="35000"/>
                  </a:schemeClr>
                </a:solidFill>
                <a:latin typeface="HGPMinchoE" charset="-128"/>
                <a:ea typeface="HGPMinchoE" charset="-128"/>
                <a:cs typeface="HGPMinchoE" charset="-128"/>
              </a:rPr>
              <a:t>年２月</a:t>
            </a:r>
            <a:r>
              <a:rPr lang="ja-JP" altLang="en-US" sz="1400" dirty="0">
                <a:solidFill>
                  <a:schemeClr val="tx1">
                    <a:lumMod val="65000"/>
                    <a:lumOff val="35000"/>
                  </a:schemeClr>
                </a:solidFill>
                <a:latin typeface="HGPMinchoE" charset="-128"/>
                <a:ea typeface="HGPMinchoE" charset="-128"/>
                <a:cs typeface="HGPMinchoE" charset="-128"/>
              </a:rPr>
              <a:t>２７</a:t>
            </a:r>
            <a:r>
              <a:rPr kumimoji="1" lang="ja-JP" altLang="en-US" sz="1400" dirty="0">
                <a:solidFill>
                  <a:schemeClr val="tx1">
                    <a:lumMod val="65000"/>
                    <a:lumOff val="35000"/>
                  </a:schemeClr>
                </a:solidFill>
                <a:latin typeface="HGPMinchoE" charset="-128"/>
                <a:ea typeface="HGPMinchoE" charset="-128"/>
                <a:cs typeface="HGPMinchoE" charset="-128"/>
              </a:rPr>
              <a:t>日</a:t>
            </a:r>
          </a:p>
        </p:txBody>
      </p:sp>
      <p:sp>
        <p:nvSpPr>
          <p:cNvPr id="6" name="テキスト ボックス 5"/>
          <p:cNvSpPr txBox="1"/>
          <p:nvPr/>
        </p:nvSpPr>
        <p:spPr>
          <a:xfrm>
            <a:off x="1810564" y="1000292"/>
            <a:ext cx="4030270" cy="400110"/>
          </a:xfrm>
          <a:prstGeom prst="rect">
            <a:avLst/>
          </a:prstGeom>
          <a:noFill/>
        </p:spPr>
        <p:txBody>
          <a:bodyPr wrap="none" rtlCol="0">
            <a:spAutoFit/>
          </a:bodyPr>
          <a:lstStyle/>
          <a:p>
            <a:pPr algn="ctr"/>
            <a:r>
              <a:rPr kumimoji="1" lang="ja-JP" altLang="en-US" sz="2000" dirty="0">
                <a:solidFill>
                  <a:schemeClr val="tx1">
                    <a:lumMod val="65000"/>
                    <a:lumOff val="35000"/>
                  </a:schemeClr>
                </a:solidFill>
                <a:latin typeface="HGPMinchoE" charset="-128"/>
                <a:ea typeface="HGPMinchoE" charset="-128"/>
                <a:cs typeface="HGPMinchoE" charset="-128"/>
              </a:rPr>
              <a:t>近隣住民の皆様 </a:t>
            </a:r>
            <a:r>
              <a:rPr lang="ja-JP" altLang="en-US" sz="2000" dirty="0">
                <a:solidFill>
                  <a:schemeClr val="tx1">
                    <a:lumMod val="65000"/>
                    <a:lumOff val="35000"/>
                  </a:schemeClr>
                </a:solidFill>
                <a:latin typeface="HGPMinchoE" charset="-128"/>
                <a:ea typeface="HGPMinchoE" charset="-128"/>
                <a:cs typeface="HGPMinchoE" charset="-128"/>
              </a:rPr>
              <a:t>・ 関係者の皆様へ</a:t>
            </a:r>
            <a:endParaRPr kumimoji="1" lang="ja-JP" altLang="en-US" sz="2000" dirty="0">
              <a:solidFill>
                <a:schemeClr val="tx1">
                  <a:lumMod val="65000"/>
                  <a:lumOff val="35000"/>
                </a:schemeClr>
              </a:solidFill>
              <a:latin typeface="HGPMinchoE" charset="-128"/>
              <a:ea typeface="HGPMinchoE" charset="-128"/>
              <a:cs typeface="HGPMinchoE" charset="-128"/>
            </a:endParaRPr>
          </a:p>
        </p:txBody>
      </p:sp>
      <p:sp>
        <p:nvSpPr>
          <p:cNvPr id="7" name="テキスト ボックス 6"/>
          <p:cNvSpPr txBox="1"/>
          <p:nvPr/>
        </p:nvSpPr>
        <p:spPr>
          <a:xfrm>
            <a:off x="708660" y="2569989"/>
            <a:ext cx="6373972" cy="2499210"/>
          </a:xfrm>
          <a:prstGeom prst="rect">
            <a:avLst/>
          </a:prstGeom>
          <a:noFill/>
        </p:spPr>
        <p:txBody>
          <a:bodyPr wrap="square" rtlCol="0">
            <a:spAutoFit/>
          </a:bodyPr>
          <a:lstStyle/>
          <a:p>
            <a:pPr>
              <a:lnSpc>
                <a:spcPct val="200000"/>
              </a:lnSpc>
            </a:pPr>
            <a:r>
              <a:rPr lang="ja-JP" altLang="en-US" sz="1000" dirty="0">
                <a:solidFill>
                  <a:schemeClr val="tx1">
                    <a:lumMod val="65000"/>
                    <a:lumOff val="35000"/>
                  </a:schemeClr>
                </a:solidFill>
                <a:latin typeface="HGPMinchoE" charset="-128"/>
                <a:ea typeface="HGPMinchoE" charset="-128"/>
                <a:cs typeface="HGPMinchoE" charset="-128"/>
              </a:rPr>
              <a:t>日頃より、当法人の事業及び活動にご理解とご協力を賜り、厚くお礼申し上げます。</a:t>
            </a:r>
          </a:p>
          <a:p>
            <a:pPr>
              <a:lnSpc>
                <a:spcPct val="200000"/>
              </a:lnSpc>
            </a:pPr>
            <a:r>
              <a:rPr lang="ja-JP" altLang="en-US" sz="1000" dirty="0">
                <a:solidFill>
                  <a:schemeClr val="tx1">
                    <a:lumMod val="65000"/>
                    <a:lumOff val="35000"/>
                  </a:schemeClr>
                </a:solidFill>
                <a:latin typeface="HGPMinchoE" charset="-128"/>
                <a:ea typeface="HGPMinchoE" charset="-128"/>
                <a:cs typeface="HGPMinchoE" charset="-128"/>
              </a:rPr>
              <a:t>　さて、新型コロナウイルス感染症は、マスコミ報道でもご存じのように日本各地で猛威を振るい、すでに感染の拡大期に移行しているといわれています。</a:t>
            </a:r>
          </a:p>
          <a:p>
            <a:pPr>
              <a:lnSpc>
                <a:spcPct val="200000"/>
              </a:lnSpc>
            </a:pPr>
            <a:r>
              <a:rPr lang="ja-JP" altLang="en-US" sz="1000" dirty="0">
                <a:solidFill>
                  <a:schemeClr val="tx1">
                    <a:lumMod val="65000"/>
                    <a:lumOff val="35000"/>
                  </a:schemeClr>
                </a:solidFill>
                <a:latin typeface="HGPMinchoE" charset="-128"/>
                <a:ea typeface="HGPMinchoE" charset="-128"/>
                <a:cs typeface="HGPMinchoE" charset="-128"/>
              </a:rPr>
              <a:t>　今般、政府から「感染拡大を防ぐための基本方針」が打ち出されました。また厚生労働省及び千葉県より「社会福祉施設等における新型コロナウイルスへの対応について」の指針が示されています。障害者や高齢者の方は、新型コロナウイルスによる重症化のリスクが高く、施設内での集団感染の危惧も考えられます。また、施設内での感染は、外部からのウイルスを持ち込まないよう注意することが重要になります。　　　　　</a:t>
            </a:r>
          </a:p>
          <a:p>
            <a:pPr>
              <a:lnSpc>
                <a:spcPct val="200000"/>
              </a:lnSpc>
            </a:pPr>
            <a:r>
              <a:rPr lang="ja-JP" altLang="en-US" sz="1000" dirty="0">
                <a:solidFill>
                  <a:schemeClr val="tx1">
                    <a:lumMod val="65000"/>
                    <a:lumOff val="35000"/>
                  </a:schemeClr>
                </a:solidFill>
                <a:latin typeface="HGPMinchoE" charset="-128"/>
                <a:ea typeface="HGPMinchoE" charset="-128"/>
                <a:cs typeface="HGPMinchoE" charset="-128"/>
              </a:rPr>
              <a:t>　そこで、当法人では、下記のように感染症対策を実施することにしましたので、ご理解、ご協力をお願いいたします。</a:t>
            </a:r>
          </a:p>
        </p:txBody>
      </p:sp>
      <p:sp>
        <p:nvSpPr>
          <p:cNvPr id="8" name="テキスト ボックス 7"/>
          <p:cNvSpPr txBox="1"/>
          <p:nvPr/>
        </p:nvSpPr>
        <p:spPr>
          <a:xfrm>
            <a:off x="735734" y="9601727"/>
            <a:ext cx="6346898" cy="707886"/>
          </a:xfrm>
          <a:prstGeom prst="rect">
            <a:avLst/>
          </a:prstGeom>
          <a:noFill/>
        </p:spPr>
        <p:txBody>
          <a:bodyPr wrap="square" rtlCol="0">
            <a:spAutoFit/>
          </a:bodyPr>
          <a:lstStyle/>
          <a:p>
            <a:r>
              <a:rPr lang="ja-JP" altLang="en-US" sz="2400" dirty="0">
                <a:solidFill>
                  <a:schemeClr val="tx1">
                    <a:lumMod val="65000"/>
                    <a:lumOff val="35000"/>
                  </a:schemeClr>
                </a:solidFill>
                <a:latin typeface="HGPMinchoE" charset="-128"/>
                <a:ea typeface="HGPMinchoE" charset="-128"/>
                <a:cs typeface="HGPMinchoE" charset="-128"/>
              </a:rPr>
              <a:t>　　　社会福祉法人　愛光</a:t>
            </a:r>
            <a:r>
              <a:rPr lang="ja-JP" altLang="en-US" sz="1200" dirty="0">
                <a:solidFill>
                  <a:schemeClr val="tx1">
                    <a:lumMod val="65000"/>
                    <a:lumOff val="35000"/>
                  </a:schemeClr>
                </a:solidFill>
                <a:latin typeface="HGPMinchoE" charset="-128"/>
                <a:ea typeface="HGPMinchoE" charset="-128"/>
                <a:cs typeface="HGPMinchoE" charset="-128"/>
              </a:rPr>
              <a:t>　　　　　　　　　千葉県佐倉市山王</a:t>
            </a:r>
            <a:r>
              <a:rPr lang="en-US" altLang="ja-JP" sz="1200" dirty="0">
                <a:solidFill>
                  <a:schemeClr val="tx1">
                    <a:lumMod val="65000"/>
                    <a:lumOff val="35000"/>
                  </a:schemeClr>
                </a:solidFill>
                <a:latin typeface="HGPMinchoE" charset="-128"/>
                <a:ea typeface="HGPMinchoE" charset="-128"/>
                <a:cs typeface="HGPMinchoE" charset="-128"/>
              </a:rPr>
              <a:t>2-37-9</a:t>
            </a:r>
          </a:p>
          <a:p>
            <a:pPr algn="r"/>
            <a:r>
              <a:rPr lang="ja-JP" altLang="en-US" sz="1200" dirty="0">
                <a:solidFill>
                  <a:schemeClr val="tx1">
                    <a:lumMod val="65000"/>
                    <a:lumOff val="35000"/>
                  </a:schemeClr>
                </a:solidFill>
                <a:latin typeface="HGPMinchoE" charset="-128"/>
                <a:ea typeface="HGPMinchoE" charset="-128"/>
                <a:cs typeface="HGPMinchoE" charset="-128"/>
              </a:rPr>
              <a:t>問い合わせ先：</a:t>
            </a:r>
            <a:r>
              <a:rPr kumimoji="1" lang="en-US" altLang="ja-JP" sz="1200" dirty="0">
                <a:solidFill>
                  <a:schemeClr val="tx1">
                    <a:lumMod val="65000"/>
                    <a:lumOff val="35000"/>
                  </a:schemeClr>
                </a:solidFill>
                <a:latin typeface="HGPMinchoE" charset="-128"/>
                <a:ea typeface="HGPMinchoE" charset="-128"/>
                <a:cs typeface="HGPMinchoE" charset="-128"/>
              </a:rPr>
              <a:t>TEL </a:t>
            </a:r>
            <a:r>
              <a:rPr lang="en-US" altLang="ja-JP" sz="1600" b="1" dirty="0">
                <a:solidFill>
                  <a:schemeClr val="tx1">
                    <a:lumMod val="65000"/>
                    <a:lumOff val="35000"/>
                  </a:schemeClr>
                </a:solidFill>
                <a:latin typeface="HGPMinchoE" charset="-128"/>
                <a:ea typeface="HGPMinchoE" charset="-128"/>
                <a:cs typeface="HGPMinchoE" charset="-128"/>
              </a:rPr>
              <a:t>043-484-6391</a:t>
            </a:r>
            <a:r>
              <a:rPr lang="en-US" altLang="ja-JP" sz="1200" dirty="0">
                <a:solidFill>
                  <a:schemeClr val="tx1">
                    <a:lumMod val="65000"/>
                    <a:lumOff val="35000"/>
                  </a:schemeClr>
                </a:solidFill>
                <a:latin typeface="HGPMinchoE" charset="-128"/>
                <a:ea typeface="HGPMinchoE" charset="-128"/>
                <a:cs typeface="HGPMinchoE" charset="-128"/>
              </a:rPr>
              <a:t>(</a:t>
            </a:r>
            <a:r>
              <a:rPr lang="ja-JP" altLang="en-US" sz="1200" dirty="0">
                <a:solidFill>
                  <a:schemeClr val="tx1">
                    <a:lumMod val="65000"/>
                    <a:lumOff val="35000"/>
                  </a:schemeClr>
                </a:solidFill>
                <a:latin typeface="HGPMinchoE" charset="-128"/>
                <a:ea typeface="HGPMinchoE" charset="-128"/>
                <a:cs typeface="HGPMinchoE" charset="-128"/>
              </a:rPr>
              <a:t>総務部</a:t>
            </a:r>
            <a:r>
              <a:rPr lang="en-US" altLang="ja-JP" sz="1200" dirty="0">
                <a:solidFill>
                  <a:schemeClr val="tx1">
                    <a:lumMod val="65000"/>
                    <a:lumOff val="35000"/>
                  </a:schemeClr>
                </a:solidFill>
                <a:latin typeface="HGPMinchoE" charset="-128"/>
                <a:ea typeface="HGPMinchoE" charset="-128"/>
                <a:cs typeface="HGPMinchoE" charset="-128"/>
              </a:rPr>
              <a:t>)</a:t>
            </a:r>
            <a:endParaRPr kumimoji="1" lang="ja-JP" altLang="en-US" sz="1200" dirty="0">
              <a:solidFill>
                <a:schemeClr val="tx1">
                  <a:lumMod val="65000"/>
                  <a:lumOff val="35000"/>
                </a:schemeClr>
              </a:solidFill>
              <a:latin typeface="HGPMinchoE" charset="-128"/>
              <a:ea typeface="HGPMinchoE" charset="-128"/>
              <a:cs typeface="HGPMinchoE" charset="-128"/>
            </a:endParaRPr>
          </a:p>
        </p:txBody>
      </p:sp>
      <p:sp>
        <p:nvSpPr>
          <p:cNvPr id="9" name="テキスト ボックス 8"/>
          <p:cNvSpPr txBox="1"/>
          <p:nvPr/>
        </p:nvSpPr>
        <p:spPr>
          <a:xfrm>
            <a:off x="661186" y="7866896"/>
            <a:ext cx="6525349" cy="849784"/>
          </a:xfrm>
          <a:prstGeom prst="rect">
            <a:avLst/>
          </a:prstGeom>
          <a:noFill/>
        </p:spPr>
        <p:txBody>
          <a:bodyPr wrap="square" rtlCol="0" anchor="t">
            <a:spAutoFit/>
          </a:bodyPr>
          <a:lstStyle/>
          <a:p>
            <a:pPr algn="ctr">
              <a:lnSpc>
                <a:spcPct val="200000"/>
              </a:lnSpc>
            </a:pPr>
            <a:r>
              <a:rPr lang="ja-JP" altLang="en-US" sz="3000" dirty="0">
                <a:solidFill>
                  <a:schemeClr val="tx1">
                    <a:lumMod val="65000"/>
                    <a:lumOff val="35000"/>
                  </a:schemeClr>
                </a:solidFill>
                <a:latin typeface="HGPMinchoE" charset="-128"/>
                <a:ea typeface="HGPMinchoE" charset="-128"/>
                <a:cs typeface="HGPMinchoE" charset="-128"/>
              </a:rPr>
              <a:t>中止期間：</a:t>
            </a:r>
            <a:r>
              <a:rPr lang="en-US" altLang="ja-JP" sz="3000" dirty="0">
                <a:solidFill>
                  <a:schemeClr val="tx1">
                    <a:lumMod val="65000"/>
                    <a:lumOff val="35000"/>
                  </a:schemeClr>
                </a:solidFill>
                <a:latin typeface="HGPMinchoE" charset="-128"/>
                <a:ea typeface="HGPMinchoE" charset="-128"/>
                <a:cs typeface="HGPMinchoE" charset="-128"/>
              </a:rPr>
              <a:t>2</a:t>
            </a:r>
            <a:r>
              <a:rPr lang="ja-JP" altLang="en-US" sz="3000" dirty="0">
                <a:solidFill>
                  <a:schemeClr val="tx1">
                    <a:lumMod val="65000"/>
                    <a:lumOff val="35000"/>
                  </a:schemeClr>
                </a:solidFill>
                <a:latin typeface="HGPMinchoE" charset="-128"/>
                <a:ea typeface="HGPMinchoE" charset="-128"/>
                <a:cs typeface="HGPMinchoE" charset="-128"/>
              </a:rPr>
              <a:t>月</a:t>
            </a:r>
            <a:r>
              <a:rPr lang="en-US" altLang="ja-JP" sz="3000" dirty="0">
                <a:solidFill>
                  <a:schemeClr val="tx1">
                    <a:lumMod val="65000"/>
                    <a:lumOff val="35000"/>
                  </a:schemeClr>
                </a:solidFill>
                <a:latin typeface="HGPMinchoE" charset="-128"/>
                <a:ea typeface="HGPMinchoE" charset="-128"/>
                <a:cs typeface="HGPMinchoE" charset="-128"/>
              </a:rPr>
              <a:t>27</a:t>
            </a:r>
            <a:r>
              <a:rPr lang="ja-JP" altLang="en-US" sz="3000" dirty="0">
                <a:solidFill>
                  <a:schemeClr val="tx1">
                    <a:lumMod val="65000"/>
                    <a:lumOff val="35000"/>
                  </a:schemeClr>
                </a:solidFill>
                <a:latin typeface="HGPMinchoE" charset="-128"/>
                <a:ea typeface="HGPMinchoE" charset="-128"/>
                <a:cs typeface="HGPMinchoE" charset="-128"/>
              </a:rPr>
              <a:t>日（木）～</a:t>
            </a:r>
            <a:r>
              <a:rPr lang="en-US" altLang="ja-JP" sz="3000" dirty="0">
                <a:solidFill>
                  <a:schemeClr val="tx1">
                    <a:lumMod val="65000"/>
                    <a:lumOff val="35000"/>
                  </a:schemeClr>
                </a:solidFill>
                <a:latin typeface="HGPMinchoE" charset="-128"/>
                <a:ea typeface="HGPMinchoE" charset="-128"/>
                <a:cs typeface="HGPMinchoE" charset="-128"/>
              </a:rPr>
              <a:t>3</a:t>
            </a:r>
            <a:r>
              <a:rPr lang="ja-JP" altLang="en-US" sz="3000" dirty="0">
                <a:solidFill>
                  <a:schemeClr val="tx1">
                    <a:lumMod val="65000"/>
                    <a:lumOff val="35000"/>
                  </a:schemeClr>
                </a:solidFill>
                <a:latin typeface="HGPMinchoE" charset="-128"/>
                <a:ea typeface="HGPMinchoE" charset="-128"/>
                <a:cs typeface="HGPMinchoE" charset="-128"/>
              </a:rPr>
              <a:t>月</a:t>
            </a:r>
            <a:r>
              <a:rPr lang="en-US" altLang="ja-JP" sz="3000" dirty="0">
                <a:solidFill>
                  <a:schemeClr val="tx1">
                    <a:lumMod val="65000"/>
                    <a:lumOff val="35000"/>
                  </a:schemeClr>
                </a:solidFill>
                <a:latin typeface="HGPMinchoE" charset="-128"/>
                <a:ea typeface="HGPMinchoE" charset="-128"/>
                <a:cs typeface="HGPMinchoE" charset="-128"/>
              </a:rPr>
              <a:t>31</a:t>
            </a:r>
            <a:r>
              <a:rPr lang="ja-JP" altLang="en-US" sz="3000" dirty="0">
                <a:solidFill>
                  <a:schemeClr val="tx1">
                    <a:lumMod val="65000"/>
                    <a:lumOff val="35000"/>
                  </a:schemeClr>
                </a:solidFill>
                <a:latin typeface="HGPMinchoE" charset="-128"/>
                <a:ea typeface="HGPMinchoE" charset="-128"/>
                <a:cs typeface="HGPMinchoE" charset="-128"/>
              </a:rPr>
              <a:t>日（火）</a:t>
            </a:r>
          </a:p>
        </p:txBody>
      </p:sp>
      <p:sp>
        <p:nvSpPr>
          <p:cNvPr id="2" name="テキスト ボックス 1">
            <a:extLst>
              <a:ext uri="{FF2B5EF4-FFF2-40B4-BE49-F238E27FC236}">
                <a16:creationId xmlns:a16="http://schemas.microsoft.com/office/drawing/2014/main" id="{1D639054-696B-4E8A-A011-A2F8886C0FA1}"/>
              </a:ext>
            </a:extLst>
          </p:cNvPr>
          <p:cNvSpPr txBox="1"/>
          <p:nvPr/>
        </p:nvSpPr>
        <p:spPr>
          <a:xfrm>
            <a:off x="749802" y="5289201"/>
            <a:ext cx="6319824" cy="2626296"/>
          </a:xfrm>
          <a:prstGeom prst="rect">
            <a:avLst/>
          </a:prstGeom>
          <a:noFill/>
        </p:spPr>
        <p:txBody>
          <a:bodyPr wrap="square" rtlCol="0">
            <a:spAutoFit/>
          </a:bodyPr>
          <a:lstStyle/>
          <a:p>
            <a:pPr algn="ctr"/>
            <a:r>
              <a:rPr lang="ja-JP" altLang="en-US" dirty="0">
                <a:solidFill>
                  <a:schemeClr val="tx2">
                    <a:lumMod val="50000"/>
                  </a:schemeClr>
                </a:solidFill>
                <a:latin typeface="HGP明朝E" panose="02020900000000000000" pitchFamily="18" charset="-128"/>
                <a:ea typeface="HGP明朝E" panose="02020900000000000000" pitchFamily="18" charset="-128"/>
              </a:rPr>
              <a:t>記</a:t>
            </a:r>
          </a:p>
          <a:p>
            <a:pPr>
              <a:lnSpc>
                <a:spcPct val="150000"/>
              </a:lnSpc>
            </a:pPr>
            <a:r>
              <a:rPr lang="ja-JP" altLang="en-US" sz="1400" dirty="0">
                <a:solidFill>
                  <a:schemeClr val="tx2">
                    <a:lumMod val="50000"/>
                  </a:schemeClr>
                </a:solidFill>
                <a:latin typeface="HGP明朝E" panose="02020900000000000000" pitchFamily="18" charset="-128"/>
                <a:ea typeface="HGP明朝E" panose="02020900000000000000" pitchFamily="18" charset="-128"/>
              </a:rPr>
              <a:t>１</a:t>
            </a:r>
            <a:r>
              <a:rPr lang="en-US" altLang="ja-JP" sz="1400" dirty="0">
                <a:solidFill>
                  <a:schemeClr val="tx2">
                    <a:lumMod val="50000"/>
                  </a:schemeClr>
                </a:solidFill>
                <a:latin typeface="HGP明朝E" panose="02020900000000000000" pitchFamily="18" charset="-128"/>
                <a:ea typeface="HGP明朝E" panose="02020900000000000000" pitchFamily="18" charset="-128"/>
              </a:rPr>
              <a:t>.</a:t>
            </a:r>
            <a:r>
              <a:rPr lang="ja-JP" altLang="en-US" sz="1400" dirty="0">
                <a:solidFill>
                  <a:schemeClr val="tx2">
                    <a:lumMod val="50000"/>
                  </a:schemeClr>
                </a:solidFill>
                <a:latin typeface="HGP明朝E" panose="02020900000000000000" pitchFamily="18" charset="-128"/>
                <a:ea typeface="HGP明朝E" panose="02020900000000000000" pitchFamily="18" charset="-128"/>
              </a:rPr>
              <a:t>　障害者施設・高齢者施設への入室、利用者への面会を禁止</a:t>
            </a:r>
          </a:p>
          <a:p>
            <a:pPr>
              <a:lnSpc>
                <a:spcPct val="150000"/>
              </a:lnSpc>
            </a:pPr>
            <a:r>
              <a:rPr lang="ja-JP" altLang="en-US" sz="1400" dirty="0">
                <a:solidFill>
                  <a:schemeClr val="tx2">
                    <a:lumMod val="50000"/>
                  </a:schemeClr>
                </a:solidFill>
                <a:latin typeface="HGP明朝E" panose="02020900000000000000" pitchFamily="18" charset="-128"/>
                <a:ea typeface="HGP明朝E" panose="02020900000000000000" pitchFamily="18" charset="-128"/>
              </a:rPr>
              <a:t>２</a:t>
            </a:r>
            <a:r>
              <a:rPr lang="en-US" altLang="ja-JP" sz="1400" dirty="0">
                <a:solidFill>
                  <a:schemeClr val="tx2">
                    <a:lumMod val="50000"/>
                  </a:schemeClr>
                </a:solidFill>
                <a:latin typeface="HGP明朝E" panose="02020900000000000000" pitchFamily="18" charset="-128"/>
                <a:ea typeface="HGP明朝E" panose="02020900000000000000" pitchFamily="18" charset="-128"/>
              </a:rPr>
              <a:t>.</a:t>
            </a:r>
            <a:r>
              <a:rPr lang="ja-JP" altLang="en-US" sz="1400" dirty="0">
                <a:solidFill>
                  <a:schemeClr val="tx2">
                    <a:lumMod val="50000"/>
                  </a:schemeClr>
                </a:solidFill>
                <a:latin typeface="HGP明朝E" panose="02020900000000000000" pitchFamily="18" charset="-128"/>
                <a:ea typeface="HGP明朝E" panose="02020900000000000000" pitchFamily="18" charset="-128"/>
              </a:rPr>
              <a:t>　「地域食堂ともいき」「オレンジカフェ」「介護者のつどい」の活動の中止</a:t>
            </a:r>
          </a:p>
          <a:p>
            <a:pPr>
              <a:lnSpc>
                <a:spcPct val="150000"/>
              </a:lnSpc>
            </a:pPr>
            <a:r>
              <a:rPr lang="ja-JP" altLang="en-US" sz="1400" dirty="0">
                <a:solidFill>
                  <a:schemeClr val="tx2">
                    <a:lumMod val="50000"/>
                  </a:schemeClr>
                </a:solidFill>
                <a:latin typeface="HGP明朝E" panose="02020900000000000000" pitchFamily="18" charset="-128"/>
                <a:ea typeface="HGP明朝E" panose="02020900000000000000" pitchFamily="18" charset="-128"/>
              </a:rPr>
              <a:t>３</a:t>
            </a:r>
            <a:r>
              <a:rPr lang="en-US" altLang="ja-JP" sz="1400" dirty="0">
                <a:solidFill>
                  <a:schemeClr val="tx2">
                    <a:lumMod val="50000"/>
                  </a:schemeClr>
                </a:solidFill>
                <a:latin typeface="HGP明朝E" panose="02020900000000000000" pitchFamily="18" charset="-128"/>
                <a:ea typeface="HGP明朝E" panose="02020900000000000000" pitchFamily="18" charset="-128"/>
              </a:rPr>
              <a:t>.</a:t>
            </a:r>
            <a:r>
              <a:rPr lang="ja-JP" altLang="en-US" sz="1400" dirty="0">
                <a:solidFill>
                  <a:schemeClr val="tx2">
                    <a:lumMod val="50000"/>
                  </a:schemeClr>
                </a:solidFill>
                <a:latin typeface="HGP明朝E" panose="02020900000000000000" pitchFamily="18" charset="-128"/>
                <a:ea typeface="HGP明朝E" panose="02020900000000000000" pitchFamily="18" charset="-128"/>
              </a:rPr>
              <a:t>　愛光内のボランティア活動</a:t>
            </a:r>
            <a:r>
              <a:rPr lang="en-US" altLang="ja-JP" sz="1400" dirty="0">
                <a:solidFill>
                  <a:schemeClr val="tx2">
                    <a:lumMod val="50000"/>
                  </a:schemeClr>
                </a:solidFill>
                <a:latin typeface="HGP明朝E" panose="02020900000000000000" pitchFamily="18" charset="-128"/>
                <a:ea typeface="HGP明朝E" panose="02020900000000000000" pitchFamily="18" charset="-128"/>
              </a:rPr>
              <a:t>(</a:t>
            </a:r>
            <a:r>
              <a:rPr lang="ja-JP" altLang="en-US" sz="1400" dirty="0">
                <a:solidFill>
                  <a:schemeClr val="tx2">
                    <a:lumMod val="50000"/>
                  </a:schemeClr>
                </a:solidFill>
                <a:latin typeface="HGP明朝E" panose="02020900000000000000" pitchFamily="18" charset="-128"/>
                <a:ea typeface="HGP明朝E" panose="02020900000000000000" pitchFamily="18" charset="-128"/>
              </a:rPr>
              <a:t>障害者施設・高齢者施設</a:t>
            </a:r>
            <a:r>
              <a:rPr lang="en-US" altLang="ja-JP" sz="1400" dirty="0">
                <a:solidFill>
                  <a:schemeClr val="tx2">
                    <a:lumMod val="50000"/>
                  </a:schemeClr>
                </a:solidFill>
                <a:latin typeface="HGP明朝E" panose="02020900000000000000" pitchFamily="18" charset="-128"/>
                <a:ea typeface="HGP明朝E" panose="02020900000000000000" pitchFamily="18" charset="-128"/>
              </a:rPr>
              <a:t>)</a:t>
            </a:r>
            <a:r>
              <a:rPr lang="ja-JP" altLang="en-US" sz="1400" dirty="0">
                <a:solidFill>
                  <a:schemeClr val="tx2">
                    <a:lumMod val="50000"/>
                  </a:schemeClr>
                </a:solidFill>
                <a:latin typeface="HGP明朝E" panose="02020900000000000000" pitchFamily="18" charset="-128"/>
                <a:ea typeface="HGP明朝E" panose="02020900000000000000" pitchFamily="18" charset="-128"/>
              </a:rPr>
              <a:t>の受け入れ中止</a:t>
            </a:r>
          </a:p>
          <a:p>
            <a:pPr>
              <a:lnSpc>
                <a:spcPct val="150000"/>
              </a:lnSpc>
            </a:pPr>
            <a:r>
              <a:rPr lang="ja-JP" altLang="en-US" sz="1400" dirty="0">
                <a:solidFill>
                  <a:schemeClr val="tx2">
                    <a:lumMod val="50000"/>
                  </a:schemeClr>
                </a:solidFill>
                <a:latin typeface="HGP明朝E" panose="02020900000000000000" pitchFamily="18" charset="-128"/>
                <a:ea typeface="HGP明朝E" panose="02020900000000000000" pitchFamily="18" charset="-128"/>
              </a:rPr>
              <a:t>４</a:t>
            </a:r>
            <a:r>
              <a:rPr lang="en-US" altLang="ja-JP" sz="1400" dirty="0">
                <a:solidFill>
                  <a:schemeClr val="tx2">
                    <a:lumMod val="50000"/>
                  </a:schemeClr>
                </a:solidFill>
                <a:latin typeface="HGP明朝E" panose="02020900000000000000" pitchFamily="18" charset="-128"/>
                <a:ea typeface="HGP明朝E" panose="02020900000000000000" pitchFamily="18" charset="-128"/>
              </a:rPr>
              <a:t>.</a:t>
            </a:r>
            <a:r>
              <a:rPr lang="ja-JP" altLang="en-US" sz="1400" dirty="0">
                <a:solidFill>
                  <a:schemeClr val="tx2">
                    <a:lumMod val="50000"/>
                  </a:schemeClr>
                </a:solidFill>
                <a:latin typeface="HGP明朝E" panose="02020900000000000000" pitchFamily="18" charset="-128"/>
                <a:ea typeface="HGP明朝E" panose="02020900000000000000" pitchFamily="18" charset="-128"/>
              </a:rPr>
              <a:t>　はちす苑千田ホールを使用した活動の中止</a:t>
            </a:r>
            <a:endParaRPr lang="en-US" altLang="ja-JP" sz="1400" dirty="0">
              <a:solidFill>
                <a:schemeClr val="tx2">
                  <a:lumMod val="50000"/>
                </a:schemeClr>
              </a:solidFill>
              <a:latin typeface="HGP明朝E" panose="02020900000000000000" pitchFamily="18" charset="-128"/>
              <a:ea typeface="HGP明朝E" panose="02020900000000000000" pitchFamily="18" charset="-128"/>
            </a:endParaRPr>
          </a:p>
          <a:p>
            <a:pPr>
              <a:lnSpc>
                <a:spcPct val="150000"/>
              </a:lnSpc>
            </a:pPr>
            <a:r>
              <a:rPr lang="ja-JP" altLang="en-US" sz="1400" dirty="0">
                <a:solidFill>
                  <a:schemeClr val="tx2">
                    <a:lumMod val="50000"/>
                  </a:schemeClr>
                </a:solidFill>
                <a:latin typeface="HGP明朝E" panose="02020900000000000000" pitchFamily="18" charset="-128"/>
                <a:ea typeface="HGP明朝E" panose="02020900000000000000" pitchFamily="18" charset="-128"/>
              </a:rPr>
              <a:t>５</a:t>
            </a:r>
            <a:r>
              <a:rPr lang="en-US" altLang="ja-JP" sz="1400" dirty="0">
                <a:solidFill>
                  <a:schemeClr val="tx2">
                    <a:lumMod val="50000"/>
                  </a:schemeClr>
                </a:solidFill>
                <a:latin typeface="HGP明朝E" panose="02020900000000000000" pitchFamily="18" charset="-128"/>
                <a:ea typeface="HGP明朝E" panose="02020900000000000000" pitchFamily="18" charset="-128"/>
              </a:rPr>
              <a:t>.</a:t>
            </a:r>
            <a:r>
              <a:rPr lang="ja-JP" altLang="en-US" sz="1400" dirty="0">
                <a:solidFill>
                  <a:schemeClr val="tx2">
                    <a:lumMod val="50000"/>
                  </a:schemeClr>
                </a:solidFill>
                <a:latin typeface="HGP明朝E" panose="02020900000000000000" pitchFamily="18" charset="-128"/>
                <a:ea typeface="HGP明朝E" panose="02020900000000000000" pitchFamily="18" charset="-128"/>
              </a:rPr>
              <a:t>　佐倉市立児童センターで行うイベント関係の中止</a:t>
            </a:r>
          </a:p>
          <a:p>
            <a:pPr>
              <a:lnSpc>
                <a:spcPct val="150000"/>
              </a:lnSpc>
            </a:pPr>
            <a:r>
              <a:rPr lang="ja-JP" altLang="en-US" sz="1400" dirty="0">
                <a:solidFill>
                  <a:schemeClr val="tx2">
                    <a:lumMod val="50000"/>
                  </a:schemeClr>
                </a:solidFill>
                <a:latin typeface="HGP明朝E" panose="02020900000000000000" pitchFamily="18" charset="-128"/>
                <a:ea typeface="HGP明朝E" panose="02020900000000000000" pitchFamily="18" charset="-128"/>
              </a:rPr>
              <a:t>６</a:t>
            </a:r>
            <a:r>
              <a:rPr lang="en-US" altLang="ja-JP" sz="1400" dirty="0">
                <a:solidFill>
                  <a:schemeClr val="tx2">
                    <a:lumMod val="50000"/>
                  </a:schemeClr>
                </a:solidFill>
                <a:latin typeface="HGP明朝E" panose="02020900000000000000" pitchFamily="18" charset="-128"/>
                <a:ea typeface="HGP明朝E" panose="02020900000000000000" pitchFamily="18" charset="-128"/>
              </a:rPr>
              <a:t>.</a:t>
            </a:r>
            <a:r>
              <a:rPr lang="ja-JP" altLang="en-US" sz="1400" dirty="0">
                <a:solidFill>
                  <a:schemeClr val="tx2">
                    <a:lumMod val="50000"/>
                  </a:schemeClr>
                </a:solidFill>
                <a:latin typeface="HGP明朝E" panose="02020900000000000000" pitchFamily="18" charset="-128"/>
                <a:ea typeface="HGP明朝E" panose="02020900000000000000" pitchFamily="18" charset="-128"/>
              </a:rPr>
              <a:t>　佐倉市南部地域福祉センター主催の教室・講座の中止</a:t>
            </a:r>
            <a:endParaRPr lang="en-US" altLang="ja-JP" sz="1400" dirty="0">
              <a:solidFill>
                <a:schemeClr val="tx2">
                  <a:lumMod val="50000"/>
                </a:schemeClr>
              </a:solidFill>
              <a:latin typeface="HGP明朝E" panose="02020900000000000000" pitchFamily="18" charset="-128"/>
              <a:ea typeface="HGP明朝E" panose="02020900000000000000" pitchFamily="18" charset="-128"/>
            </a:endParaRPr>
          </a:p>
          <a:p>
            <a:pPr>
              <a:lnSpc>
                <a:spcPct val="150000"/>
              </a:lnSpc>
            </a:pPr>
            <a:r>
              <a:rPr lang="ja-JP" altLang="en-US" sz="1400" dirty="0">
                <a:solidFill>
                  <a:schemeClr val="tx2">
                    <a:lumMod val="50000"/>
                  </a:schemeClr>
                </a:solidFill>
                <a:latin typeface="HGP明朝E" panose="02020900000000000000" pitchFamily="18" charset="-128"/>
                <a:ea typeface="HGP明朝E" panose="02020900000000000000" pitchFamily="18" charset="-128"/>
              </a:rPr>
              <a:t>７</a:t>
            </a:r>
            <a:r>
              <a:rPr lang="en-US" altLang="ja-JP" sz="1400" dirty="0">
                <a:solidFill>
                  <a:schemeClr val="tx2">
                    <a:lumMod val="50000"/>
                  </a:schemeClr>
                </a:solidFill>
                <a:latin typeface="HGP明朝E" panose="02020900000000000000" pitchFamily="18" charset="-128"/>
                <a:ea typeface="HGP明朝E" panose="02020900000000000000" pitchFamily="18" charset="-128"/>
              </a:rPr>
              <a:t>.</a:t>
            </a:r>
            <a:r>
              <a:rPr lang="ja-JP" altLang="en-US" sz="1400" dirty="0">
                <a:solidFill>
                  <a:schemeClr val="tx2">
                    <a:lumMod val="50000"/>
                  </a:schemeClr>
                </a:solidFill>
                <a:latin typeface="HGP明朝E" panose="02020900000000000000" pitchFamily="18" charset="-128"/>
                <a:ea typeface="HGP明朝E" panose="02020900000000000000" pitchFamily="18" charset="-128"/>
              </a:rPr>
              <a:t>　南部地域包括センターで行う教室の中止</a:t>
            </a:r>
          </a:p>
        </p:txBody>
      </p:sp>
      <p:sp>
        <p:nvSpPr>
          <p:cNvPr id="12" name="テキスト ボックス 11">
            <a:extLst>
              <a:ext uri="{FF2B5EF4-FFF2-40B4-BE49-F238E27FC236}">
                <a16:creationId xmlns:a16="http://schemas.microsoft.com/office/drawing/2014/main" id="{EEA33140-76AB-4FE2-8100-0428D0C196D6}"/>
              </a:ext>
            </a:extLst>
          </p:cNvPr>
          <p:cNvSpPr txBox="1"/>
          <p:nvPr/>
        </p:nvSpPr>
        <p:spPr>
          <a:xfrm>
            <a:off x="1095845" y="8857199"/>
            <a:ext cx="5317326" cy="523220"/>
          </a:xfrm>
          <a:prstGeom prst="rect">
            <a:avLst/>
          </a:prstGeom>
          <a:noFill/>
        </p:spPr>
        <p:txBody>
          <a:bodyPr wrap="square" rtlCol="0">
            <a:spAutoFit/>
          </a:bodyPr>
          <a:lstStyle/>
          <a:p>
            <a:r>
              <a:rPr lang="ja-JP" altLang="en-US" sz="1400" dirty="0">
                <a:latin typeface="HGP明朝E" panose="02020900000000000000" pitchFamily="18" charset="-128"/>
                <a:ea typeface="HGP明朝E" panose="02020900000000000000" pitchFamily="18" charset="-128"/>
              </a:rPr>
              <a:t>＊期間については、社会情勢により変更することがあります。</a:t>
            </a:r>
          </a:p>
          <a:p>
            <a:r>
              <a:rPr lang="ja-JP" altLang="en-US" sz="1400" dirty="0">
                <a:latin typeface="HGP明朝E" panose="02020900000000000000" pitchFamily="18" charset="-128"/>
                <a:ea typeface="HGP明朝E" panose="02020900000000000000" pitchFamily="18" charset="-128"/>
              </a:rPr>
              <a:t>＊やむを得ない事情、緊急を要する事案については、相談に応じます。</a:t>
            </a:r>
          </a:p>
        </p:txBody>
      </p:sp>
      <p:pic>
        <p:nvPicPr>
          <p:cNvPr id="13" name="図 12">
            <a:extLst>
              <a:ext uri="{FF2B5EF4-FFF2-40B4-BE49-F238E27FC236}">
                <a16:creationId xmlns:a16="http://schemas.microsoft.com/office/drawing/2014/main" id="{0575188C-B900-4CF9-B3DA-4B03E739FD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0563" y="9431459"/>
            <a:ext cx="805804" cy="741820"/>
          </a:xfrm>
          <a:prstGeom prst="rect">
            <a:avLst/>
          </a:prstGeom>
        </p:spPr>
      </p:pic>
    </p:spTree>
    <p:extLst>
      <p:ext uri="{BB962C8B-B14F-4D97-AF65-F5344CB8AC3E}">
        <p14:creationId xmlns:p14="http://schemas.microsoft.com/office/powerpoint/2010/main" val="2042976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7775175" cy="10907713"/>
          </a:xfrm>
          <a:prstGeom prst="rect">
            <a:avLst/>
          </a:prstGeom>
        </p:spPr>
      </p:pic>
      <p:sp>
        <p:nvSpPr>
          <p:cNvPr id="5" name="テキスト ボックス 4"/>
          <p:cNvSpPr txBox="1"/>
          <p:nvPr/>
        </p:nvSpPr>
        <p:spPr>
          <a:xfrm>
            <a:off x="5602741" y="656012"/>
            <a:ext cx="1492716" cy="307777"/>
          </a:xfrm>
          <a:prstGeom prst="rect">
            <a:avLst/>
          </a:prstGeom>
          <a:noFill/>
        </p:spPr>
        <p:txBody>
          <a:bodyPr wrap="none" rtlCol="0">
            <a:spAutoFit/>
          </a:bodyPr>
          <a:lstStyle/>
          <a:p>
            <a:pPr algn="ctr"/>
            <a:r>
              <a:rPr lang="ja-JP" altLang="en-US" sz="1400" dirty="0">
                <a:solidFill>
                  <a:schemeClr val="tx1">
                    <a:lumMod val="65000"/>
                    <a:lumOff val="35000"/>
                  </a:schemeClr>
                </a:solidFill>
                <a:latin typeface="HGPMinchoE" charset="-128"/>
                <a:ea typeface="HGPMinchoE" charset="-128"/>
                <a:cs typeface="HGPMinchoE" charset="-128"/>
              </a:rPr>
              <a:t>令和２</a:t>
            </a:r>
            <a:r>
              <a:rPr kumimoji="1" lang="ja-JP" altLang="en-US" sz="1400" dirty="0">
                <a:solidFill>
                  <a:schemeClr val="tx1">
                    <a:lumMod val="65000"/>
                    <a:lumOff val="35000"/>
                  </a:schemeClr>
                </a:solidFill>
                <a:latin typeface="HGPMinchoE" charset="-128"/>
                <a:ea typeface="HGPMinchoE" charset="-128"/>
                <a:cs typeface="HGPMinchoE" charset="-128"/>
              </a:rPr>
              <a:t>年２月２７日</a:t>
            </a:r>
          </a:p>
        </p:txBody>
      </p:sp>
      <p:sp>
        <p:nvSpPr>
          <p:cNvPr id="6" name="テキスト ボックス 5"/>
          <p:cNvSpPr txBox="1"/>
          <p:nvPr/>
        </p:nvSpPr>
        <p:spPr>
          <a:xfrm>
            <a:off x="1540410" y="986186"/>
            <a:ext cx="4732386" cy="523220"/>
          </a:xfrm>
          <a:prstGeom prst="rect">
            <a:avLst/>
          </a:prstGeom>
          <a:noFill/>
        </p:spPr>
        <p:txBody>
          <a:bodyPr wrap="none" rtlCol="0">
            <a:spAutoFit/>
          </a:bodyPr>
          <a:lstStyle/>
          <a:p>
            <a:pPr algn="ctr"/>
            <a:r>
              <a:rPr lang="ja-JP" altLang="en-US" sz="2800" b="1" dirty="0">
                <a:solidFill>
                  <a:schemeClr val="tx1">
                    <a:lumMod val="65000"/>
                    <a:lumOff val="35000"/>
                  </a:schemeClr>
                </a:solidFill>
                <a:latin typeface="HGPMinchoE" charset="-128"/>
                <a:ea typeface="HGPMinchoE" charset="-128"/>
                <a:cs typeface="HGPMinchoE" charset="-128"/>
              </a:rPr>
              <a:t>各事業所・イベントの</a:t>
            </a:r>
            <a:r>
              <a:rPr lang="ja-JP" altLang="en-US" sz="2800" b="1" dirty="0">
                <a:solidFill>
                  <a:srgbClr val="FF0000"/>
                </a:solidFill>
                <a:latin typeface="HGPMinchoE" charset="-128"/>
                <a:ea typeface="HGPMinchoE" charset="-128"/>
                <a:cs typeface="HGPMinchoE" charset="-128"/>
              </a:rPr>
              <a:t>中止</a:t>
            </a:r>
            <a:r>
              <a:rPr lang="ja-JP" altLang="en-US" sz="2800" b="1" dirty="0">
                <a:solidFill>
                  <a:schemeClr val="tx1">
                    <a:lumMod val="65000"/>
                    <a:lumOff val="35000"/>
                  </a:schemeClr>
                </a:solidFill>
                <a:latin typeface="HGPMinchoE" charset="-128"/>
                <a:ea typeface="HGPMinchoE" charset="-128"/>
                <a:cs typeface="HGPMinchoE" charset="-128"/>
              </a:rPr>
              <a:t>情報</a:t>
            </a:r>
            <a:endParaRPr kumimoji="1" lang="ja-JP" altLang="en-US" sz="2800" b="1" dirty="0">
              <a:solidFill>
                <a:schemeClr val="tx1">
                  <a:lumMod val="65000"/>
                  <a:lumOff val="35000"/>
                </a:schemeClr>
              </a:solidFill>
              <a:latin typeface="HGPMinchoE" charset="-128"/>
              <a:ea typeface="HGPMinchoE" charset="-128"/>
              <a:cs typeface="HGPMinchoE" charset="-128"/>
            </a:endParaRPr>
          </a:p>
        </p:txBody>
      </p:sp>
      <p:sp>
        <p:nvSpPr>
          <p:cNvPr id="8" name="テキスト ボックス 7"/>
          <p:cNvSpPr txBox="1"/>
          <p:nvPr/>
        </p:nvSpPr>
        <p:spPr>
          <a:xfrm>
            <a:off x="2041474" y="9086165"/>
            <a:ext cx="4838183" cy="400110"/>
          </a:xfrm>
          <a:prstGeom prst="rect">
            <a:avLst/>
          </a:prstGeom>
          <a:noFill/>
        </p:spPr>
        <p:txBody>
          <a:bodyPr wrap="none" rtlCol="0">
            <a:spAutoFit/>
          </a:bodyPr>
          <a:lstStyle/>
          <a:p>
            <a:pPr algn="r"/>
            <a:r>
              <a:rPr lang="ja-JP" altLang="en-US" sz="2000" dirty="0">
                <a:solidFill>
                  <a:schemeClr val="tx1">
                    <a:lumMod val="65000"/>
                    <a:lumOff val="35000"/>
                  </a:schemeClr>
                </a:solidFill>
                <a:latin typeface="HGPMinchoE" charset="-128"/>
                <a:ea typeface="HGPMinchoE" charset="-128"/>
                <a:cs typeface="HGPMinchoE" charset="-128"/>
              </a:rPr>
              <a:t>各種情報は</a:t>
            </a:r>
            <a:r>
              <a:rPr lang="en-US" altLang="ja-JP" sz="2000" dirty="0">
                <a:solidFill>
                  <a:schemeClr val="tx1">
                    <a:lumMod val="65000"/>
                    <a:lumOff val="35000"/>
                  </a:schemeClr>
                </a:solidFill>
                <a:latin typeface="HGPMinchoE" charset="-128"/>
                <a:ea typeface="HGPMinchoE" charset="-128"/>
                <a:cs typeface="HGPMinchoE" charset="-128"/>
              </a:rPr>
              <a:t>HP</a:t>
            </a:r>
            <a:r>
              <a:rPr lang="ja-JP" altLang="en-US" sz="2000" dirty="0">
                <a:solidFill>
                  <a:schemeClr val="tx1">
                    <a:lumMod val="65000"/>
                    <a:lumOff val="35000"/>
                  </a:schemeClr>
                </a:solidFill>
                <a:latin typeface="HGPMinchoE" charset="-128"/>
                <a:ea typeface="HGPMinchoE" charset="-128"/>
                <a:cs typeface="HGPMinchoE" charset="-128"/>
              </a:rPr>
              <a:t>・</a:t>
            </a:r>
            <a:r>
              <a:rPr lang="en-US" altLang="ja-JP" sz="2000" dirty="0">
                <a:solidFill>
                  <a:schemeClr val="tx1">
                    <a:lumMod val="65000"/>
                    <a:lumOff val="35000"/>
                  </a:schemeClr>
                </a:solidFill>
                <a:latin typeface="HGPMinchoE" charset="-128"/>
                <a:ea typeface="HGPMinchoE" charset="-128"/>
                <a:cs typeface="HGPMinchoE" charset="-128"/>
              </a:rPr>
              <a:t>SNS</a:t>
            </a:r>
            <a:r>
              <a:rPr lang="ja-JP" altLang="en-US" sz="2000" dirty="0">
                <a:solidFill>
                  <a:schemeClr val="tx1">
                    <a:lumMod val="65000"/>
                    <a:lumOff val="35000"/>
                  </a:schemeClr>
                </a:solidFill>
                <a:latin typeface="HGPMinchoE" charset="-128"/>
                <a:ea typeface="HGPMinchoE" charset="-128"/>
                <a:cs typeface="HGPMinchoE" charset="-128"/>
              </a:rPr>
              <a:t>でも発信していきます。</a:t>
            </a:r>
            <a:endParaRPr kumimoji="1" lang="ja-JP" altLang="en-US" sz="1200" dirty="0">
              <a:solidFill>
                <a:schemeClr val="tx1">
                  <a:lumMod val="65000"/>
                  <a:lumOff val="35000"/>
                </a:schemeClr>
              </a:solidFill>
              <a:latin typeface="HGPMinchoE" charset="-128"/>
              <a:ea typeface="HGPMinchoE" charset="-128"/>
              <a:cs typeface="HGPMinchoE" charset="-128"/>
            </a:endParaRPr>
          </a:p>
        </p:txBody>
      </p:sp>
      <p:graphicFrame>
        <p:nvGraphicFramePr>
          <p:cNvPr id="3" name="表 2">
            <a:extLst>
              <a:ext uri="{FF2B5EF4-FFF2-40B4-BE49-F238E27FC236}">
                <a16:creationId xmlns:a16="http://schemas.microsoft.com/office/drawing/2014/main" id="{7510AC8A-7A77-4F9F-9376-66EF7F308DF5}"/>
              </a:ext>
            </a:extLst>
          </p:cNvPr>
          <p:cNvGraphicFramePr>
            <a:graphicFrameLocks noGrp="1"/>
          </p:cNvGraphicFramePr>
          <p:nvPr>
            <p:extLst>
              <p:ext uri="{D42A27DB-BD31-4B8C-83A1-F6EECF244321}">
                <p14:modId xmlns:p14="http://schemas.microsoft.com/office/powerpoint/2010/main" val="803377008"/>
              </p:ext>
            </p:extLst>
          </p:nvPr>
        </p:nvGraphicFramePr>
        <p:xfrm>
          <a:off x="884114" y="1838325"/>
          <a:ext cx="6145372" cy="955041"/>
        </p:xfrm>
        <a:graphic>
          <a:graphicData uri="http://schemas.openxmlformats.org/drawingml/2006/table">
            <a:tbl>
              <a:tblPr firstRow="1" bandRow="1">
                <a:tableStyleId>{5940675A-B579-460E-94D1-54222C63F5DA}</a:tableStyleId>
              </a:tblPr>
              <a:tblGrid>
                <a:gridCol w="3074776">
                  <a:extLst>
                    <a:ext uri="{9D8B030D-6E8A-4147-A177-3AD203B41FA5}">
                      <a16:colId xmlns:a16="http://schemas.microsoft.com/office/drawing/2014/main" val="2063642864"/>
                    </a:ext>
                  </a:extLst>
                </a:gridCol>
                <a:gridCol w="3070596">
                  <a:extLst>
                    <a:ext uri="{9D8B030D-6E8A-4147-A177-3AD203B41FA5}">
                      <a16:colId xmlns:a16="http://schemas.microsoft.com/office/drawing/2014/main" val="1044448556"/>
                    </a:ext>
                  </a:extLst>
                </a:gridCol>
              </a:tblGrid>
              <a:tr h="465708">
                <a:tc>
                  <a:txBody>
                    <a:bodyPr/>
                    <a:lstStyle/>
                    <a:p>
                      <a:pPr algn="l"/>
                      <a:r>
                        <a:rPr kumimoji="1" lang="ja-JP" altLang="en-US" sz="900" dirty="0">
                          <a:latin typeface="HG丸ｺﾞｼｯｸM-PRO" panose="020F0600000000000000" pitchFamily="50" charset="-128"/>
                          <a:ea typeface="HG丸ｺﾞｼｯｸM-PRO" panose="020F0600000000000000" pitchFamily="50" charset="-128"/>
                        </a:rPr>
                        <a:t>はちす苑</a:t>
                      </a:r>
                      <a:endParaRPr kumimoji="1" lang="en-US" altLang="ja-JP" sz="900" dirty="0">
                        <a:latin typeface="HG丸ｺﾞｼｯｸM-PRO" panose="020F0600000000000000" pitchFamily="50" charset="-128"/>
                        <a:ea typeface="HG丸ｺﾞｼｯｸM-PRO" panose="020F0600000000000000" pitchFamily="50" charset="-128"/>
                      </a:endParaRPr>
                    </a:p>
                    <a:p>
                      <a:pPr algn="ctr"/>
                      <a:r>
                        <a:rPr kumimoji="1" lang="en-US" altLang="ja-JP" sz="1400" b="1" dirty="0">
                          <a:latin typeface="HG丸ｺﾞｼｯｸM-PRO" panose="020F0600000000000000" pitchFamily="50" charset="-128"/>
                          <a:ea typeface="HG丸ｺﾞｼｯｸM-PRO" panose="020F0600000000000000" pitchFamily="50" charset="-128"/>
                        </a:rPr>
                        <a:t>3/18(</a:t>
                      </a:r>
                      <a:r>
                        <a:rPr kumimoji="1" lang="ja-JP" altLang="en-US" sz="1400" b="1" dirty="0">
                          <a:latin typeface="HG丸ｺﾞｼｯｸM-PRO" panose="020F0600000000000000" pitchFamily="50" charset="-128"/>
                          <a:ea typeface="HG丸ｺﾞｼｯｸM-PRO" panose="020F0600000000000000" pitchFamily="50" charset="-128"/>
                        </a:rPr>
                        <a:t>水</a:t>
                      </a:r>
                      <a:r>
                        <a:rPr kumimoji="1" lang="en-US" altLang="ja-JP" sz="1400" b="1" dirty="0">
                          <a:latin typeface="HG丸ｺﾞｼｯｸM-PRO" panose="020F0600000000000000" pitchFamily="50" charset="-128"/>
                          <a:ea typeface="HG丸ｺﾞｼｯｸM-PRO" panose="020F0600000000000000" pitchFamily="50" charset="-128"/>
                        </a:rPr>
                        <a:t>)</a:t>
                      </a:r>
                      <a:r>
                        <a:rPr kumimoji="1" lang="ja-JP" altLang="en-US" sz="1400" b="1" dirty="0">
                          <a:latin typeface="HG丸ｺﾞｼｯｸM-PRO" panose="020F0600000000000000" pitchFamily="50" charset="-128"/>
                          <a:ea typeface="HG丸ｺﾞｼｯｸM-PRO" panose="020F0600000000000000" pitchFamily="50" charset="-128"/>
                        </a:rPr>
                        <a:t>　地域食堂ともいき</a:t>
                      </a:r>
                    </a:p>
                  </a:txBody>
                  <a:tcPr anchor="ctr">
                    <a:solidFill>
                      <a:schemeClr val="accent6">
                        <a:lumMod val="20000"/>
                        <a:lumOff val="80000"/>
                      </a:schemeClr>
                    </a:solidFill>
                  </a:tcPr>
                </a:tc>
                <a:tc rowSpan="2">
                  <a:txBody>
                    <a:bodyPr/>
                    <a:lstStyle/>
                    <a:p>
                      <a:pPr algn="l"/>
                      <a:r>
                        <a:rPr kumimoji="1" lang="ja-JP" altLang="en-US" sz="1050" b="0" dirty="0">
                          <a:latin typeface="HG丸ｺﾞｼｯｸM-PRO" panose="020F0600000000000000" pitchFamily="50" charset="-128"/>
                          <a:ea typeface="HG丸ｺﾞｼｯｸM-PRO" panose="020F0600000000000000" pitchFamily="50" charset="-128"/>
                        </a:rPr>
                        <a:t>はちす苑・佐倉市南部地域包括支援センター</a:t>
                      </a:r>
                      <a:endParaRPr kumimoji="1" lang="en-US" altLang="ja-JP" sz="1050" b="0" dirty="0">
                        <a:latin typeface="HG丸ｺﾞｼｯｸM-PRO" panose="020F0600000000000000" pitchFamily="50" charset="-128"/>
                        <a:ea typeface="HG丸ｺﾞｼｯｸM-PRO" panose="020F0600000000000000" pitchFamily="50" charset="-128"/>
                      </a:endParaRPr>
                    </a:p>
                    <a:p>
                      <a:pPr algn="ctr"/>
                      <a:r>
                        <a:rPr kumimoji="1" lang="en-US" altLang="ja-JP" sz="1400" b="1" dirty="0">
                          <a:latin typeface="HG丸ｺﾞｼｯｸM-PRO" panose="020F0600000000000000" pitchFamily="50" charset="-128"/>
                          <a:ea typeface="HG丸ｺﾞｼｯｸM-PRO" panose="020F0600000000000000" pitchFamily="50" charset="-128"/>
                        </a:rPr>
                        <a:t>3/22(</a:t>
                      </a:r>
                      <a:r>
                        <a:rPr kumimoji="1" lang="ja-JP" altLang="en-US" sz="1400" b="1" dirty="0">
                          <a:latin typeface="HG丸ｺﾞｼｯｸM-PRO" panose="020F0600000000000000" pitchFamily="50" charset="-128"/>
                          <a:ea typeface="HG丸ｺﾞｼｯｸM-PRO" panose="020F0600000000000000" pitchFamily="50" charset="-128"/>
                        </a:rPr>
                        <a:t>日</a:t>
                      </a:r>
                      <a:r>
                        <a:rPr kumimoji="1" lang="en-US" altLang="ja-JP" sz="1400" b="1" dirty="0">
                          <a:latin typeface="HG丸ｺﾞｼｯｸM-PRO" panose="020F0600000000000000" pitchFamily="50" charset="-128"/>
                          <a:ea typeface="HG丸ｺﾞｼｯｸM-PRO" panose="020F0600000000000000" pitchFamily="50" charset="-128"/>
                        </a:rPr>
                        <a:t>)</a:t>
                      </a:r>
                      <a:r>
                        <a:rPr kumimoji="1" lang="ja-JP" altLang="en-US" sz="1400" b="1" dirty="0">
                          <a:latin typeface="HG丸ｺﾞｼｯｸM-PRO" panose="020F0600000000000000" pitchFamily="50" charset="-128"/>
                          <a:ea typeface="HG丸ｺﾞｼｯｸM-PRO" panose="020F0600000000000000" pitchFamily="50" charset="-128"/>
                        </a:rPr>
                        <a:t>　オレンジカフェ</a:t>
                      </a:r>
                      <a:endParaRPr kumimoji="1" lang="ja-JP" altLang="en-US" sz="1100" b="1" dirty="0">
                        <a:latin typeface="HG丸ｺﾞｼｯｸM-PRO" panose="020F0600000000000000" pitchFamily="50" charset="-128"/>
                        <a:ea typeface="HG丸ｺﾞｼｯｸM-PRO" panose="020F0600000000000000" pitchFamily="50" charset="-128"/>
                      </a:endParaRPr>
                    </a:p>
                  </a:txBody>
                  <a:tcPr anchor="ctr">
                    <a:solidFill>
                      <a:schemeClr val="accent6">
                        <a:lumMod val="20000"/>
                        <a:lumOff val="80000"/>
                      </a:schemeClr>
                    </a:solidFill>
                  </a:tcPr>
                </a:tc>
                <a:extLst>
                  <a:ext uri="{0D108BD9-81ED-4DB2-BD59-A6C34878D82A}">
                    <a16:rowId xmlns:a16="http://schemas.microsoft.com/office/drawing/2014/main" val="403320390"/>
                  </a:ext>
                </a:extLst>
              </a:tr>
              <a:tr h="489333">
                <a:tc>
                  <a:txBody>
                    <a:bodyPr/>
                    <a:lstStyle/>
                    <a:p>
                      <a:pPr algn="l"/>
                      <a:r>
                        <a:rPr kumimoji="1" lang="ja-JP" altLang="en-US" sz="900" dirty="0">
                          <a:latin typeface="HG丸ｺﾞｼｯｸM-PRO" panose="020F0600000000000000" pitchFamily="50" charset="-128"/>
                          <a:ea typeface="HG丸ｺﾞｼｯｸM-PRO" panose="020F0600000000000000" pitchFamily="50" charset="-128"/>
                        </a:rPr>
                        <a:t>はちす苑</a:t>
                      </a:r>
                      <a:endParaRPr kumimoji="1" lang="en-US" altLang="ja-JP" sz="900" dirty="0">
                        <a:latin typeface="HG丸ｺﾞｼｯｸM-PRO" panose="020F0600000000000000" pitchFamily="50" charset="-128"/>
                        <a:ea typeface="HG丸ｺﾞｼｯｸM-PRO" panose="020F0600000000000000" pitchFamily="50" charset="-128"/>
                      </a:endParaRPr>
                    </a:p>
                    <a:p>
                      <a:pPr algn="ctr"/>
                      <a:r>
                        <a:rPr kumimoji="1" lang="en-US" altLang="ja-JP" sz="1400" b="1" dirty="0">
                          <a:latin typeface="HG丸ｺﾞｼｯｸM-PRO" panose="020F0600000000000000" pitchFamily="50" charset="-128"/>
                          <a:ea typeface="HG丸ｺﾞｼｯｸM-PRO" panose="020F0600000000000000" pitchFamily="50" charset="-128"/>
                        </a:rPr>
                        <a:t>3/27(</a:t>
                      </a:r>
                      <a:r>
                        <a:rPr kumimoji="1" lang="ja-JP" altLang="en-US" sz="1400" b="1" dirty="0">
                          <a:latin typeface="HG丸ｺﾞｼｯｸM-PRO" panose="020F0600000000000000" pitchFamily="50" charset="-128"/>
                          <a:ea typeface="HG丸ｺﾞｼｯｸM-PRO" panose="020F0600000000000000" pitchFamily="50" charset="-128"/>
                        </a:rPr>
                        <a:t>金</a:t>
                      </a:r>
                      <a:r>
                        <a:rPr kumimoji="1" lang="en-US" altLang="ja-JP" sz="1400" b="1" dirty="0">
                          <a:latin typeface="HG丸ｺﾞｼｯｸM-PRO" panose="020F0600000000000000" pitchFamily="50" charset="-128"/>
                          <a:ea typeface="HG丸ｺﾞｼｯｸM-PRO" panose="020F0600000000000000" pitchFamily="50" charset="-128"/>
                        </a:rPr>
                        <a:t>)</a:t>
                      </a:r>
                      <a:r>
                        <a:rPr kumimoji="1" lang="ja-JP" altLang="en-US" sz="1400" b="1" dirty="0">
                          <a:latin typeface="HG丸ｺﾞｼｯｸM-PRO" panose="020F0600000000000000" pitchFamily="50" charset="-128"/>
                          <a:ea typeface="HG丸ｺﾞｼｯｸM-PRO" panose="020F0600000000000000" pitchFamily="50" charset="-128"/>
                        </a:rPr>
                        <a:t>　介護者のつどい</a:t>
                      </a:r>
                    </a:p>
                  </a:txBody>
                  <a:tcPr anchor="ctr">
                    <a:solidFill>
                      <a:schemeClr val="accent6">
                        <a:lumMod val="20000"/>
                        <a:lumOff val="80000"/>
                      </a:schemeClr>
                    </a:solidFill>
                  </a:tcPr>
                </a:tc>
                <a:tc vMerge="1">
                  <a:txBody>
                    <a:bodyPr/>
                    <a:lstStyle/>
                    <a:p>
                      <a:pPr algn="l"/>
                      <a:endParaRPr kumimoji="1" lang="ja-JP" altLang="en-US" sz="1050" b="1" dirty="0">
                        <a:latin typeface="HG丸ｺﾞｼｯｸM-PRO" panose="020F0600000000000000" pitchFamily="50" charset="-128"/>
                        <a:ea typeface="HG丸ｺﾞｼｯｸM-PRO" panose="020F0600000000000000" pitchFamily="50" charset="-128"/>
                      </a:endParaRPr>
                    </a:p>
                  </a:txBody>
                  <a:tcPr anchor="ctr">
                    <a:solidFill>
                      <a:schemeClr val="accent6">
                        <a:lumMod val="20000"/>
                        <a:lumOff val="80000"/>
                      </a:schemeClr>
                    </a:solidFill>
                  </a:tcPr>
                </a:tc>
                <a:extLst>
                  <a:ext uri="{0D108BD9-81ED-4DB2-BD59-A6C34878D82A}">
                    <a16:rowId xmlns:a16="http://schemas.microsoft.com/office/drawing/2014/main" val="3901802207"/>
                  </a:ext>
                </a:extLst>
              </a:tr>
            </a:tbl>
          </a:graphicData>
        </a:graphic>
      </p:graphicFrame>
      <p:sp>
        <p:nvSpPr>
          <p:cNvPr id="12" name="テキスト ボックス 11">
            <a:extLst>
              <a:ext uri="{FF2B5EF4-FFF2-40B4-BE49-F238E27FC236}">
                <a16:creationId xmlns:a16="http://schemas.microsoft.com/office/drawing/2014/main" id="{EEA33140-76AB-4FE2-8100-0428D0C196D6}"/>
              </a:ext>
            </a:extLst>
          </p:cNvPr>
          <p:cNvSpPr txBox="1"/>
          <p:nvPr/>
        </p:nvSpPr>
        <p:spPr>
          <a:xfrm>
            <a:off x="967276" y="7772405"/>
            <a:ext cx="5912381" cy="1323439"/>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ja-JP" altLang="en-US" sz="1600" dirty="0">
                <a:latin typeface="HGP明朝B" panose="02020800000000000000" pitchFamily="18" charset="-128"/>
                <a:ea typeface="HGP明朝B" panose="02020800000000000000" pitchFamily="18" charset="-128"/>
              </a:rPr>
              <a:t>各 問 い 合 わ せ 先</a:t>
            </a:r>
            <a:endParaRPr lang="en-US" altLang="ja-JP" sz="1600" dirty="0">
              <a:latin typeface="HGP明朝B" panose="02020800000000000000" pitchFamily="18" charset="-128"/>
              <a:ea typeface="HGP明朝B" panose="02020800000000000000" pitchFamily="18" charset="-128"/>
            </a:endParaRPr>
          </a:p>
          <a:p>
            <a:pPr algn="dist"/>
            <a:r>
              <a:rPr lang="ja-JP" altLang="en-US" sz="1600" dirty="0">
                <a:latin typeface="HGP明朝B" panose="02020800000000000000" pitchFamily="18" charset="-128"/>
                <a:ea typeface="HGP明朝B" panose="02020800000000000000" pitchFamily="18" charset="-128"/>
              </a:rPr>
              <a:t>・高齢者ケアセンターはちす苑：</a:t>
            </a:r>
            <a:r>
              <a:rPr lang="en-US" altLang="ja-JP" sz="1600" dirty="0">
                <a:latin typeface="HGP明朝B" panose="02020800000000000000" pitchFamily="18" charset="-128"/>
                <a:ea typeface="HGP明朝B" panose="02020800000000000000" pitchFamily="18" charset="-128"/>
              </a:rPr>
              <a:t>043-484-4165</a:t>
            </a:r>
          </a:p>
          <a:p>
            <a:pPr algn="dist"/>
            <a:r>
              <a:rPr lang="ja-JP" altLang="en-US" sz="1600" dirty="0">
                <a:latin typeface="HGP明朝B" panose="02020800000000000000" pitchFamily="18" charset="-128"/>
                <a:ea typeface="HGP明朝B" panose="02020800000000000000" pitchFamily="18" charset="-128"/>
              </a:rPr>
              <a:t>・佐倉市南部地域包括支援センター：</a:t>
            </a:r>
            <a:r>
              <a:rPr lang="en-US" altLang="ja-JP" sz="1600" dirty="0">
                <a:latin typeface="HGP明朝B" panose="02020800000000000000" pitchFamily="18" charset="-128"/>
                <a:ea typeface="HGP明朝B" panose="02020800000000000000" pitchFamily="18" charset="-128"/>
              </a:rPr>
              <a:t>043-483-5520</a:t>
            </a:r>
          </a:p>
          <a:p>
            <a:pPr algn="dist"/>
            <a:r>
              <a:rPr lang="ja-JP" altLang="en-US" sz="1600" dirty="0">
                <a:latin typeface="HGP明朝B" panose="02020800000000000000" pitchFamily="18" charset="-128"/>
                <a:ea typeface="HGP明朝B" panose="02020800000000000000" pitchFamily="18" charset="-128"/>
              </a:rPr>
              <a:t>・佐倉市南部地域福祉センター：</a:t>
            </a:r>
            <a:r>
              <a:rPr lang="en-US" altLang="ja-JP" sz="1600" dirty="0">
                <a:latin typeface="HGP明朝B" panose="02020800000000000000" pitchFamily="18" charset="-128"/>
                <a:ea typeface="HGP明朝B" panose="02020800000000000000" pitchFamily="18" charset="-128"/>
              </a:rPr>
              <a:t>043-486-5151</a:t>
            </a:r>
          </a:p>
          <a:p>
            <a:pPr algn="dist"/>
            <a:r>
              <a:rPr lang="ja-JP" altLang="en-US" sz="1600" dirty="0">
                <a:latin typeface="HGP明朝B" panose="02020800000000000000" pitchFamily="18" charset="-128"/>
                <a:ea typeface="HGP明朝B" panose="02020800000000000000" pitchFamily="18" charset="-128"/>
              </a:rPr>
              <a:t>・佐倉市立南部児童センター：</a:t>
            </a:r>
            <a:r>
              <a:rPr lang="en-US" altLang="ja-JP" sz="1600" dirty="0">
                <a:latin typeface="HGP明朝B" panose="02020800000000000000" pitchFamily="18" charset="-128"/>
                <a:ea typeface="HGP明朝B" panose="02020800000000000000" pitchFamily="18" charset="-128"/>
              </a:rPr>
              <a:t>043-483-2800</a:t>
            </a:r>
            <a:endParaRPr lang="ja-JP" altLang="en-US" sz="1600" dirty="0">
              <a:latin typeface="HGP明朝B" panose="02020800000000000000" pitchFamily="18" charset="-128"/>
              <a:ea typeface="HGP明朝B" panose="02020800000000000000" pitchFamily="18" charset="-128"/>
            </a:endParaRPr>
          </a:p>
        </p:txBody>
      </p:sp>
      <p:graphicFrame>
        <p:nvGraphicFramePr>
          <p:cNvPr id="10" name="表 9">
            <a:extLst>
              <a:ext uri="{FF2B5EF4-FFF2-40B4-BE49-F238E27FC236}">
                <a16:creationId xmlns:a16="http://schemas.microsoft.com/office/drawing/2014/main" id="{E3AFF87B-2ABC-4CD3-B115-09A3225A992B}"/>
              </a:ext>
            </a:extLst>
          </p:cNvPr>
          <p:cNvGraphicFramePr>
            <a:graphicFrameLocks noGrp="1"/>
          </p:cNvGraphicFramePr>
          <p:nvPr>
            <p:extLst>
              <p:ext uri="{D42A27DB-BD31-4B8C-83A1-F6EECF244321}">
                <p14:modId xmlns:p14="http://schemas.microsoft.com/office/powerpoint/2010/main" val="3304216410"/>
              </p:ext>
            </p:extLst>
          </p:nvPr>
        </p:nvGraphicFramePr>
        <p:xfrm>
          <a:off x="886204" y="3922210"/>
          <a:ext cx="6141192" cy="2041688"/>
        </p:xfrm>
        <a:graphic>
          <a:graphicData uri="http://schemas.openxmlformats.org/drawingml/2006/table">
            <a:tbl>
              <a:tblPr firstRow="1" bandRow="1">
                <a:tableStyleId>{5940675A-B579-460E-94D1-54222C63F5DA}</a:tableStyleId>
              </a:tblPr>
              <a:tblGrid>
                <a:gridCol w="3070596">
                  <a:extLst>
                    <a:ext uri="{9D8B030D-6E8A-4147-A177-3AD203B41FA5}">
                      <a16:colId xmlns:a16="http://schemas.microsoft.com/office/drawing/2014/main" val="2439388523"/>
                    </a:ext>
                  </a:extLst>
                </a:gridCol>
                <a:gridCol w="3070596">
                  <a:extLst>
                    <a:ext uri="{9D8B030D-6E8A-4147-A177-3AD203B41FA5}">
                      <a16:colId xmlns:a16="http://schemas.microsoft.com/office/drawing/2014/main" val="208940819"/>
                    </a:ext>
                  </a:extLst>
                </a:gridCol>
              </a:tblGrid>
              <a:tr h="735340">
                <a:tc>
                  <a:txBody>
                    <a:bodyPr/>
                    <a:lstStyle/>
                    <a:p>
                      <a:pPr algn="l"/>
                      <a:r>
                        <a:rPr kumimoji="1" lang="ja-JP" altLang="en-US" sz="1050" dirty="0">
                          <a:latin typeface="HG丸ｺﾞｼｯｸM-PRO" panose="020F0600000000000000" pitchFamily="50" charset="-128"/>
                          <a:ea typeface="HG丸ｺﾞｼｯｸM-PRO" panose="020F0600000000000000" pitchFamily="50" charset="-128"/>
                        </a:rPr>
                        <a:t>佐倉市南部地域福祉センター</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en-US" altLang="ja-JP" sz="1400" b="1" dirty="0">
                          <a:latin typeface="HG丸ｺﾞｼｯｸM-PRO" panose="020F0600000000000000" pitchFamily="50" charset="-128"/>
                          <a:ea typeface="HG丸ｺﾞｼｯｸM-PRO" panose="020F0600000000000000" pitchFamily="50" charset="-128"/>
                        </a:rPr>
                        <a:t>(</a:t>
                      </a:r>
                      <a:r>
                        <a:rPr kumimoji="1" lang="ja-JP" altLang="en-US" sz="1400" b="1" dirty="0">
                          <a:latin typeface="HG丸ｺﾞｼｯｸM-PRO" panose="020F0600000000000000" pitchFamily="50" charset="-128"/>
                          <a:ea typeface="HG丸ｺﾞｼｯｸM-PRO" panose="020F0600000000000000" pitchFamily="50" charset="-128"/>
                        </a:rPr>
                        <a:t>毎週金曜日</a:t>
                      </a:r>
                      <a:r>
                        <a:rPr kumimoji="1" lang="en-US" altLang="ja-JP" sz="1400" b="1" dirty="0">
                          <a:latin typeface="HG丸ｺﾞｼｯｸM-PRO" panose="020F0600000000000000" pitchFamily="50" charset="-128"/>
                          <a:ea typeface="HG丸ｺﾞｼｯｸM-PRO" panose="020F0600000000000000" pitchFamily="50" charset="-128"/>
                        </a:rPr>
                        <a:t>)</a:t>
                      </a:r>
                      <a:r>
                        <a:rPr kumimoji="1" lang="ja-JP" altLang="en-US" sz="1400" b="1" dirty="0">
                          <a:latin typeface="HG丸ｺﾞｼｯｸM-PRO" panose="020F0600000000000000" pitchFamily="50" charset="-128"/>
                          <a:ea typeface="HG丸ｺﾞｼｯｸM-PRO" panose="020F0600000000000000" pitchFamily="50" charset="-128"/>
                        </a:rPr>
                        <a:t>　サロン</a:t>
                      </a:r>
                      <a:r>
                        <a:rPr kumimoji="1" lang="en-US" altLang="ja-JP" sz="1400" b="1" dirty="0">
                          <a:latin typeface="HG丸ｺﾞｼｯｸM-PRO" panose="020F0600000000000000" pitchFamily="50" charset="-128"/>
                          <a:ea typeface="HG丸ｺﾞｼｯｸM-PRO" panose="020F0600000000000000" pitchFamily="50" charset="-128"/>
                        </a:rPr>
                        <a:t>.</a:t>
                      </a:r>
                      <a:r>
                        <a:rPr kumimoji="1" lang="ja-JP" altLang="en-US" sz="1400" b="1" dirty="0">
                          <a:latin typeface="HG丸ｺﾞｼｯｸM-PRO" panose="020F0600000000000000" pitchFamily="50" charset="-128"/>
                          <a:ea typeface="HG丸ｺﾞｼｯｸM-PRO" panose="020F0600000000000000" pitchFamily="50" charset="-128"/>
                        </a:rPr>
                        <a:t>ド</a:t>
                      </a:r>
                      <a:r>
                        <a:rPr kumimoji="1" lang="en-US" altLang="ja-JP" sz="1400" b="1" dirty="0">
                          <a:latin typeface="HG丸ｺﾞｼｯｸM-PRO" panose="020F0600000000000000" pitchFamily="50" charset="-128"/>
                          <a:ea typeface="HG丸ｺﾞｼｯｸM-PRO" panose="020F0600000000000000" pitchFamily="50" charset="-128"/>
                        </a:rPr>
                        <a:t>.</a:t>
                      </a:r>
                      <a:r>
                        <a:rPr kumimoji="1" lang="ja-JP" altLang="en-US" sz="1400" b="1" dirty="0">
                          <a:latin typeface="HG丸ｺﾞｼｯｸM-PRO" panose="020F0600000000000000" pitchFamily="50" charset="-128"/>
                          <a:ea typeface="HG丸ｺﾞｼｯｸM-PRO" panose="020F0600000000000000" pitchFamily="50" charset="-128"/>
                        </a:rPr>
                        <a:t>ともいき</a:t>
                      </a:r>
                      <a:endParaRPr kumimoji="1" lang="ja-JP" altLang="en-US" sz="1100" dirty="0"/>
                    </a:p>
                  </a:txBody>
                  <a:tcPr anchor="ctr">
                    <a:solidFill>
                      <a:schemeClr val="accent2">
                        <a:lumMod val="20000"/>
                        <a:lumOff val="80000"/>
                      </a:schemeClr>
                    </a:solidFill>
                  </a:tcPr>
                </a:tc>
                <a:tc>
                  <a:txBody>
                    <a:bodyPr/>
                    <a:lstStyle/>
                    <a:p>
                      <a:pPr algn="l"/>
                      <a:r>
                        <a:rPr kumimoji="1" lang="ja-JP" altLang="en-US" sz="1050" dirty="0">
                          <a:latin typeface="HG丸ｺﾞｼｯｸM-PRO" panose="020F0600000000000000" pitchFamily="50" charset="-128"/>
                          <a:ea typeface="HG丸ｺﾞｼｯｸM-PRO" panose="020F0600000000000000" pitchFamily="50" charset="-128"/>
                        </a:rPr>
                        <a:t>佐倉市南部地域福祉センター</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en-US" altLang="ja-JP" sz="1400" b="1" dirty="0">
                          <a:latin typeface="HG丸ｺﾞｼｯｸM-PRO" panose="020F0600000000000000" pitchFamily="50" charset="-128"/>
                          <a:ea typeface="HG丸ｺﾞｼｯｸM-PRO" panose="020F0600000000000000" pitchFamily="50" charset="-128"/>
                        </a:rPr>
                        <a:t>3/11(</a:t>
                      </a:r>
                      <a:r>
                        <a:rPr kumimoji="1" lang="ja-JP" altLang="en-US" sz="1400" b="1" dirty="0">
                          <a:latin typeface="HG丸ｺﾞｼｯｸM-PRO" panose="020F0600000000000000" pitchFamily="50" charset="-128"/>
                          <a:ea typeface="HG丸ｺﾞｼｯｸM-PRO" panose="020F0600000000000000" pitchFamily="50" charset="-128"/>
                        </a:rPr>
                        <a:t>水</a:t>
                      </a:r>
                      <a:r>
                        <a:rPr kumimoji="1" lang="en-US" altLang="ja-JP" sz="1400" b="1" dirty="0">
                          <a:latin typeface="HG丸ｺﾞｼｯｸM-PRO" panose="020F0600000000000000" pitchFamily="50" charset="-128"/>
                          <a:ea typeface="HG丸ｺﾞｼｯｸM-PRO" panose="020F0600000000000000" pitchFamily="50" charset="-128"/>
                        </a:rPr>
                        <a:t>)</a:t>
                      </a:r>
                      <a:r>
                        <a:rPr kumimoji="1" lang="ja-JP" altLang="en-US" sz="1400" b="1" dirty="0">
                          <a:latin typeface="HG丸ｺﾞｼｯｸM-PRO" panose="020F0600000000000000" pitchFamily="50" charset="-128"/>
                          <a:ea typeface="HG丸ｺﾞｼｯｸM-PRO" panose="020F0600000000000000" pitchFamily="50" charset="-128"/>
                        </a:rPr>
                        <a:t>　教養教室発表会</a:t>
                      </a:r>
                      <a:endParaRPr kumimoji="1" lang="en-US" altLang="ja-JP" sz="1400" b="1" dirty="0">
                        <a:latin typeface="HG丸ｺﾞｼｯｸM-PRO" panose="020F0600000000000000" pitchFamily="50" charset="-128"/>
                        <a:ea typeface="HG丸ｺﾞｼｯｸM-PRO" panose="020F0600000000000000" pitchFamily="50" charset="-128"/>
                      </a:endParaRPr>
                    </a:p>
                    <a:p>
                      <a:pPr algn="ctr"/>
                      <a:r>
                        <a:rPr kumimoji="1" lang="ja-JP" altLang="en-US" sz="1400" b="1" dirty="0">
                          <a:latin typeface="HG丸ｺﾞｼｯｸM-PRO" panose="020F0600000000000000" pitchFamily="50" charset="-128"/>
                          <a:ea typeface="HG丸ｺﾞｼｯｸM-PRO" panose="020F0600000000000000" pitchFamily="50" charset="-128"/>
                        </a:rPr>
                        <a:t>　　　　　</a:t>
                      </a:r>
                      <a:r>
                        <a:rPr kumimoji="1" lang="en-US" altLang="ja-JP" sz="1400" b="1" dirty="0">
                          <a:latin typeface="HG丸ｺﾞｼｯｸM-PRO" panose="020F0600000000000000" pitchFamily="50" charset="-128"/>
                          <a:ea typeface="HG丸ｺﾞｼｯｸM-PRO" panose="020F0600000000000000" pitchFamily="50" charset="-128"/>
                        </a:rPr>
                        <a:t>(</a:t>
                      </a:r>
                      <a:r>
                        <a:rPr kumimoji="1" lang="ja-JP" altLang="en-US" sz="1400" b="1" dirty="0">
                          <a:latin typeface="HG丸ｺﾞｼｯｸM-PRO" panose="020F0600000000000000" pitchFamily="50" charset="-128"/>
                          <a:ea typeface="HG丸ｺﾞｼｯｸM-PRO" panose="020F0600000000000000" pitchFamily="50" charset="-128"/>
                        </a:rPr>
                        <a:t>おさらい会</a:t>
                      </a:r>
                      <a:r>
                        <a:rPr kumimoji="1" lang="en-US" altLang="ja-JP" sz="1400" b="1" dirty="0">
                          <a:latin typeface="HG丸ｺﾞｼｯｸM-PRO" panose="020F0600000000000000" pitchFamily="50" charset="-128"/>
                          <a:ea typeface="HG丸ｺﾞｼｯｸM-PRO" panose="020F0600000000000000" pitchFamily="50" charset="-128"/>
                        </a:rPr>
                        <a:t>)</a:t>
                      </a:r>
                    </a:p>
                    <a:p>
                      <a:pPr algn="ctr"/>
                      <a:r>
                        <a:rPr kumimoji="1" lang="en-US" altLang="ja-JP" sz="1400" b="1" dirty="0">
                          <a:latin typeface="HG丸ｺﾞｼｯｸM-PRO" panose="020F0600000000000000" pitchFamily="50" charset="-128"/>
                          <a:ea typeface="HG丸ｺﾞｼｯｸM-PRO" panose="020F0600000000000000" pitchFamily="50" charset="-128"/>
                        </a:rPr>
                        <a:t>(※</a:t>
                      </a:r>
                      <a:r>
                        <a:rPr kumimoji="1" lang="ja-JP" altLang="en-US" sz="1400" b="1" dirty="0">
                          <a:latin typeface="HG丸ｺﾞｼｯｸM-PRO" panose="020F0600000000000000" pitchFamily="50" charset="-128"/>
                          <a:ea typeface="HG丸ｺﾞｼｯｸM-PRO" panose="020F0600000000000000" pitchFamily="50" charset="-128"/>
                        </a:rPr>
                        <a:t>３月中の各教養教室中止</a:t>
                      </a:r>
                      <a:r>
                        <a:rPr kumimoji="1" lang="en-US" altLang="ja-JP" sz="1400" b="1" dirty="0">
                          <a:latin typeface="HG丸ｺﾞｼｯｸM-PRO" panose="020F0600000000000000" pitchFamily="50" charset="-128"/>
                          <a:ea typeface="HG丸ｺﾞｼｯｸM-PRO" panose="020F0600000000000000" pitchFamily="50" charset="-128"/>
                        </a:rPr>
                        <a:t>)</a:t>
                      </a:r>
                      <a:endParaRPr kumimoji="1" lang="ja-JP" altLang="en-US" sz="1400" dirty="0"/>
                    </a:p>
                  </a:txBody>
                  <a:tcPr anchor="ctr">
                    <a:solidFill>
                      <a:schemeClr val="accent2">
                        <a:lumMod val="20000"/>
                        <a:lumOff val="80000"/>
                      </a:schemeClr>
                    </a:solidFill>
                  </a:tcPr>
                </a:tc>
                <a:extLst>
                  <a:ext uri="{0D108BD9-81ED-4DB2-BD59-A6C34878D82A}">
                    <a16:rowId xmlns:a16="http://schemas.microsoft.com/office/drawing/2014/main" val="4248908175"/>
                  </a:ext>
                </a:extLst>
              </a:tr>
              <a:tr h="575074">
                <a:tc>
                  <a:txBody>
                    <a:bodyPr/>
                    <a:lstStyle/>
                    <a:p>
                      <a:pPr algn="l"/>
                      <a:r>
                        <a:rPr kumimoji="1" lang="ja-JP" altLang="en-US" sz="1050" dirty="0">
                          <a:latin typeface="HG丸ｺﾞｼｯｸM-PRO" panose="020F0600000000000000" pitchFamily="50" charset="-128"/>
                          <a:ea typeface="HG丸ｺﾞｼｯｸM-PRO" panose="020F0600000000000000" pitchFamily="50" charset="-128"/>
                        </a:rPr>
                        <a:t>佐倉市南部地域福祉センター</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en-US" altLang="ja-JP" sz="1400" b="1" dirty="0">
                          <a:latin typeface="HG丸ｺﾞｼｯｸM-PRO" panose="020F0600000000000000" pitchFamily="50" charset="-128"/>
                          <a:ea typeface="HG丸ｺﾞｼｯｸM-PRO" panose="020F0600000000000000" pitchFamily="50" charset="-128"/>
                        </a:rPr>
                        <a:t>3/6(</a:t>
                      </a:r>
                      <a:r>
                        <a:rPr kumimoji="1" lang="ja-JP" altLang="en-US" sz="1400" b="1" dirty="0">
                          <a:latin typeface="HG丸ｺﾞｼｯｸM-PRO" panose="020F0600000000000000" pitchFamily="50" charset="-128"/>
                          <a:ea typeface="HG丸ｺﾞｼｯｸM-PRO" panose="020F0600000000000000" pitchFamily="50" charset="-128"/>
                        </a:rPr>
                        <a:t>金</a:t>
                      </a:r>
                      <a:r>
                        <a:rPr kumimoji="1" lang="en-US" altLang="ja-JP" sz="1400" b="1" dirty="0">
                          <a:latin typeface="HG丸ｺﾞｼｯｸM-PRO" panose="020F0600000000000000" pitchFamily="50" charset="-128"/>
                          <a:ea typeface="HG丸ｺﾞｼｯｸM-PRO" panose="020F0600000000000000" pitchFamily="50" charset="-128"/>
                        </a:rPr>
                        <a:t>)</a:t>
                      </a:r>
                      <a:r>
                        <a:rPr kumimoji="1" lang="ja-JP" altLang="en-US" sz="1400" b="1" dirty="0">
                          <a:latin typeface="HG丸ｺﾞｼｯｸM-PRO" panose="020F0600000000000000" pitchFamily="50" charset="-128"/>
                          <a:ea typeface="HG丸ｺﾞｼｯｸM-PRO" panose="020F0600000000000000" pitchFamily="50" charset="-128"/>
                        </a:rPr>
                        <a:t>　ふれあいサロン南部</a:t>
                      </a:r>
                      <a:endParaRPr kumimoji="1" lang="ja-JP" altLang="en-US" sz="1100" dirty="0"/>
                    </a:p>
                  </a:txBody>
                  <a:tcPr anchor="ctr">
                    <a:solidFill>
                      <a:schemeClr val="accent2">
                        <a:lumMod val="20000"/>
                        <a:lumOff val="80000"/>
                      </a:schemeClr>
                    </a:solidFill>
                  </a:tcPr>
                </a:tc>
                <a:tc>
                  <a:txBody>
                    <a:bodyPr/>
                    <a:lstStyle/>
                    <a:p>
                      <a:pPr algn="l"/>
                      <a:r>
                        <a:rPr kumimoji="1" lang="ja-JP" altLang="en-US" sz="1050" dirty="0">
                          <a:latin typeface="HG丸ｺﾞｼｯｸM-PRO" panose="020F0600000000000000" pitchFamily="50" charset="-128"/>
                          <a:ea typeface="HG丸ｺﾞｼｯｸM-PRO" panose="020F0600000000000000" pitchFamily="50" charset="-128"/>
                        </a:rPr>
                        <a:t>佐倉市南部地域福祉センター</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en-US" altLang="ja-JP" sz="1400" b="1" dirty="0">
                          <a:latin typeface="HG丸ｺﾞｼｯｸM-PRO" panose="020F0600000000000000" pitchFamily="50" charset="-128"/>
                          <a:ea typeface="HG丸ｺﾞｼｯｸM-PRO" panose="020F0600000000000000" pitchFamily="50" charset="-128"/>
                        </a:rPr>
                        <a:t>3/21(</a:t>
                      </a:r>
                      <a:r>
                        <a:rPr kumimoji="1" lang="ja-JP" altLang="en-US" sz="1400" b="1" dirty="0">
                          <a:latin typeface="HG丸ｺﾞｼｯｸM-PRO" panose="020F0600000000000000" pitchFamily="50" charset="-128"/>
                          <a:ea typeface="HG丸ｺﾞｼｯｸM-PRO" panose="020F0600000000000000" pitchFamily="50" charset="-128"/>
                        </a:rPr>
                        <a:t>土</a:t>
                      </a:r>
                      <a:r>
                        <a:rPr kumimoji="1" lang="en-US" altLang="ja-JP" sz="1400" b="1" dirty="0">
                          <a:latin typeface="HG丸ｺﾞｼｯｸM-PRO" panose="020F0600000000000000" pitchFamily="50" charset="-128"/>
                          <a:ea typeface="HG丸ｺﾞｼｯｸM-PRO" panose="020F0600000000000000" pitchFamily="50" charset="-128"/>
                        </a:rPr>
                        <a:t>)</a:t>
                      </a:r>
                      <a:r>
                        <a:rPr kumimoji="1" lang="ja-JP" altLang="en-US" sz="1400" b="1" dirty="0">
                          <a:latin typeface="HG丸ｺﾞｼｯｸM-PRO" panose="020F0600000000000000" pitchFamily="50" charset="-128"/>
                          <a:ea typeface="HG丸ｺﾞｼｯｸM-PRO" panose="020F0600000000000000" pitchFamily="50" charset="-128"/>
                        </a:rPr>
                        <a:t>　災害ボランティア講座</a:t>
                      </a:r>
                      <a:endParaRPr kumimoji="1" lang="ja-JP" altLang="en-US" sz="1050" dirty="0"/>
                    </a:p>
                  </a:txBody>
                  <a:tcPr anchor="ctr">
                    <a:solidFill>
                      <a:schemeClr val="accent2">
                        <a:lumMod val="20000"/>
                        <a:lumOff val="80000"/>
                      </a:schemeClr>
                    </a:solidFill>
                  </a:tcPr>
                </a:tc>
                <a:extLst>
                  <a:ext uri="{0D108BD9-81ED-4DB2-BD59-A6C34878D82A}">
                    <a16:rowId xmlns:a16="http://schemas.microsoft.com/office/drawing/2014/main" val="3477013042"/>
                  </a:ext>
                </a:extLst>
              </a:tr>
              <a:tr h="575074">
                <a:tc gridSpan="2">
                  <a:txBody>
                    <a:bodyPr/>
                    <a:lstStyle/>
                    <a:p>
                      <a:pPr algn="ctr"/>
                      <a:r>
                        <a:rPr kumimoji="1" lang="ja-JP" altLang="en-US" sz="1400" b="1" dirty="0">
                          <a:latin typeface="HG丸ｺﾞｼｯｸM-PRO" panose="020F0600000000000000" pitchFamily="50" charset="-128"/>
                          <a:ea typeface="HG丸ｺﾞｼｯｸM-PRO" panose="020F0600000000000000" pitchFamily="50" charset="-128"/>
                        </a:rPr>
                        <a:t>ヨガ教室・自力整体・ヤマハまちかどエクササイズ・音楽体操教室</a:t>
                      </a:r>
                    </a:p>
                  </a:txBody>
                  <a:tcPr anchor="ctr">
                    <a:solidFill>
                      <a:schemeClr val="accent2">
                        <a:lumMod val="20000"/>
                        <a:lumOff val="80000"/>
                      </a:schemeClr>
                    </a:solidFill>
                  </a:tcPr>
                </a:tc>
                <a:tc hMerge="1">
                  <a:txBody>
                    <a:bodyPr/>
                    <a:lstStyle/>
                    <a:p>
                      <a:pPr algn="ctr"/>
                      <a:endParaRPr kumimoji="1" lang="ja-JP" altLang="en-US" sz="1050" dirty="0"/>
                    </a:p>
                  </a:txBody>
                  <a:tcPr anchor="ctr">
                    <a:solidFill>
                      <a:schemeClr val="accent2">
                        <a:lumMod val="20000"/>
                        <a:lumOff val="80000"/>
                      </a:schemeClr>
                    </a:solidFill>
                  </a:tcPr>
                </a:tc>
                <a:extLst>
                  <a:ext uri="{0D108BD9-81ED-4DB2-BD59-A6C34878D82A}">
                    <a16:rowId xmlns:a16="http://schemas.microsoft.com/office/drawing/2014/main" val="2386166391"/>
                  </a:ext>
                </a:extLst>
              </a:tr>
            </a:tbl>
          </a:graphicData>
        </a:graphic>
      </p:graphicFrame>
      <p:graphicFrame>
        <p:nvGraphicFramePr>
          <p:cNvPr id="13" name="表 12">
            <a:extLst>
              <a:ext uri="{FF2B5EF4-FFF2-40B4-BE49-F238E27FC236}">
                <a16:creationId xmlns:a16="http://schemas.microsoft.com/office/drawing/2014/main" id="{3D8C5EC2-4D13-4DAE-8559-5B774D9496BC}"/>
              </a:ext>
            </a:extLst>
          </p:cNvPr>
          <p:cNvGraphicFramePr>
            <a:graphicFrameLocks noGrp="1"/>
          </p:cNvGraphicFramePr>
          <p:nvPr>
            <p:extLst>
              <p:ext uri="{D42A27DB-BD31-4B8C-83A1-F6EECF244321}">
                <p14:modId xmlns:p14="http://schemas.microsoft.com/office/powerpoint/2010/main" val="3317000430"/>
              </p:ext>
            </p:extLst>
          </p:nvPr>
        </p:nvGraphicFramePr>
        <p:xfrm>
          <a:off x="880299" y="6022718"/>
          <a:ext cx="6137014" cy="1672286"/>
        </p:xfrm>
        <a:graphic>
          <a:graphicData uri="http://schemas.openxmlformats.org/drawingml/2006/table">
            <a:tbl>
              <a:tblPr firstRow="1" bandRow="1">
                <a:tableStyleId>{5940675A-B579-460E-94D1-54222C63F5DA}</a:tableStyleId>
              </a:tblPr>
              <a:tblGrid>
                <a:gridCol w="2050741">
                  <a:extLst>
                    <a:ext uri="{9D8B030D-6E8A-4147-A177-3AD203B41FA5}">
                      <a16:colId xmlns:a16="http://schemas.microsoft.com/office/drawing/2014/main" val="2626003580"/>
                    </a:ext>
                  </a:extLst>
                </a:gridCol>
                <a:gridCol w="1017766">
                  <a:extLst>
                    <a:ext uri="{9D8B030D-6E8A-4147-A177-3AD203B41FA5}">
                      <a16:colId xmlns:a16="http://schemas.microsoft.com/office/drawing/2014/main" val="237842224"/>
                    </a:ext>
                  </a:extLst>
                </a:gridCol>
                <a:gridCol w="1025371">
                  <a:extLst>
                    <a:ext uri="{9D8B030D-6E8A-4147-A177-3AD203B41FA5}">
                      <a16:colId xmlns:a16="http://schemas.microsoft.com/office/drawing/2014/main" val="2944791489"/>
                    </a:ext>
                  </a:extLst>
                </a:gridCol>
                <a:gridCol w="2043136">
                  <a:extLst>
                    <a:ext uri="{9D8B030D-6E8A-4147-A177-3AD203B41FA5}">
                      <a16:colId xmlns:a16="http://schemas.microsoft.com/office/drawing/2014/main" val="1262562583"/>
                    </a:ext>
                  </a:extLst>
                </a:gridCol>
              </a:tblGrid>
              <a:tr h="529436">
                <a:tc gridSpan="4">
                  <a:txBody>
                    <a:bodyPr/>
                    <a:lstStyle/>
                    <a:p>
                      <a:r>
                        <a:rPr kumimoji="1" lang="ja-JP" altLang="en-US" sz="1100" dirty="0">
                          <a:latin typeface="HG丸ｺﾞｼｯｸM-PRO" panose="020F0600000000000000" pitchFamily="50" charset="-128"/>
                          <a:ea typeface="HG丸ｺﾞｼｯｸM-PRO" panose="020F0600000000000000" pitchFamily="50" charset="-128"/>
                        </a:rPr>
                        <a:t>佐倉市立南部児童センター・学童保育所</a:t>
                      </a:r>
                      <a:endParaRPr kumimoji="1" lang="en-US" altLang="ja-JP" sz="1100" dirty="0">
                        <a:latin typeface="HG丸ｺﾞｼｯｸM-PRO" panose="020F0600000000000000" pitchFamily="50" charset="-128"/>
                        <a:ea typeface="HG丸ｺﾞｼｯｸM-PRO" panose="020F0600000000000000" pitchFamily="50" charset="-128"/>
                      </a:endParaRPr>
                    </a:p>
                    <a:p>
                      <a:pPr algn="ctr"/>
                      <a:r>
                        <a:rPr kumimoji="1" lang="ja-JP" altLang="en-US" sz="1800" b="1" dirty="0">
                          <a:latin typeface="HG丸ｺﾞｼｯｸM-PRO" panose="020F0600000000000000" pitchFamily="50" charset="-128"/>
                          <a:ea typeface="HG丸ｺﾞｼｯｸM-PRO" panose="020F0600000000000000" pitchFamily="50" charset="-128"/>
                        </a:rPr>
                        <a:t>各学童保育所入所説明会</a:t>
                      </a:r>
                    </a:p>
                  </a:txBody>
                  <a:tcPr anchor="ctr">
                    <a:lnB w="12700" cap="flat" cmpd="sng" algn="ctr">
                      <a:solidFill>
                        <a:schemeClr val="tx1"/>
                      </a:solidFill>
                      <a:prstDash val="sysDash"/>
                      <a:round/>
                      <a:headEnd type="none" w="med" len="med"/>
                      <a:tailEnd type="none" w="med" len="med"/>
                    </a:lnB>
                    <a:solidFill>
                      <a:srgbClr val="F8CFE2"/>
                    </a:solidFill>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335233226"/>
                  </a:ext>
                </a:extLst>
              </a:tr>
              <a:tr h="552146">
                <a:tc>
                  <a:txBody>
                    <a:bodyPr/>
                    <a:lstStyle/>
                    <a:p>
                      <a:r>
                        <a:rPr kumimoji="1" lang="en-US" altLang="ja-JP" sz="1050" b="0" dirty="0">
                          <a:latin typeface="HG丸ｺﾞｼｯｸM-PRO" panose="020F0600000000000000" pitchFamily="50" charset="-128"/>
                          <a:ea typeface="HG丸ｺﾞｼｯｸM-PRO" panose="020F0600000000000000" pitchFamily="50" charset="-128"/>
                        </a:rPr>
                        <a:t>3/1(</a:t>
                      </a:r>
                      <a:r>
                        <a:rPr kumimoji="1" lang="ja-JP" altLang="en-US" sz="1050" b="0" dirty="0">
                          <a:latin typeface="HG丸ｺﾞｼｯｸM-PRO" panose="020F0600000000000000" pitchFamily="50" charset="-128"/>
                          <a:ea typeface="HG丸ｺﾞｼｯｸM-PRO" panose="020F0600000000000000" pitchFamily="50" charset="-128"/>
                        </a:rPr>
                        <a:t>日</a:t>
                      </a:r>
                      <a:r>
                        <a:rPr kumimoji="1" lang="en-US" altLang="ja-JP" sz="1050" b="0" dirty="0">
                          <a:latin typeface="HG丸ｺﾞｼｯｸM-PRO" panose="020F0600000000000000" pitchFamily="50" charset="-128"/>
                          <a:ea typeface="HG丸ｺﾞｼｯｸM-PRO" panose="020F0600000000000000" pitchFamily="50" charset="-128"/>
                        </a:rPr>
                        <a:t>)</a:t>
                      </a:r>
                    </a:p>
                    <a:p>
                      <a:pPr algn="ctr"/>
                      <a:r>
                        <a:rPr kumimoji="1" lang="ja-JP" altLang="en-US" sz="1100" b="0" dirty="0">
                          <a:latin typeface="HG丸ｺﾞｼｯｸM-PRO" panose="020F0600000000000000" pitchFamily="50" charset="-128"/>
                          <a:ea typeface="HG丸ｺﾞｼｯｸM-PRO" panose="020F0600000000000000" pitchFamily="50" charset="-128"/>
                        </a:rPr>
                        <a:t>寺崎・大崎台</a:t>
                      </a:r>
                      <a:endParaRPr kumimoji="1" lang="en-US" altLang="ja-JP" sz="1100" b="0" dirty="0">
                        <a:latin typeface="HG丸ｺﾞｼｯｸM-PRO" panose="020F0600000000000000" pitchFamily="50" charset="-128"/>
                        <a:ea typeface="HG丸ｺﾞｼｯｸM-PRO" panose="020F0600000000000000" pitchFamily="50" charset="-128"/>
                      </a:endParaRPr>
                    </a:p>
                    <a:p>
                      <a:pPr algn="ctr"/>
                      <a:r>
                        <a:rPr kumimoji="1" lang="ja-JP" altLang="en-US" sz="1100" b="0" dirty="0">
                          <a:latin typeface="HG丸ｺﾞｼｯｸM-PRO" panose="020F0600000000000000" pitchFamily="50" charset="-128"/>
                          <a:ea typeface="HG丸ｺﾞｼｯｸM-PRO" panose="020F0600000000000000" pitchFamily="50" charset="-128"/>
                        </a:rPr>
                        <a:t>学童保育所説明会</a:t>
                      </a:r>
                      <a:endParaRPr kumimoji="1" lang="ja-JP" altLang="en-US" sz="1050" b="0" dirty="0">
                        <a:latin typeface="HG丸ｺﾞｼｯｸM-PRO" panose="020F0600000000000000" pitchFamily="50" charset="-128"/>
                        <a:ea typeface="HG丸ｺﾞｼｯｸM-PRO" panose="020F0600000000000000" pitchFamily="50" charset="-128"/>
                      </a:endParaRPr>
                    </a:p>
                  </a:txBody>
                  <a:tcPr anchor="ctr">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solidFill>
                      <a:srgbClr val="F8CFE2"/>
                    </a:solidFill>
                  </a:tcPr>
                </a:tc>
                <a:tc gridSpan="2">
                  <a:txBody>
                    <a:bodyPr/>
                    <a:lstStyle/>
                    <a:p>
                      <a:r>
                        <a:rPr kumimoji="1" lang="en-US" altLang="ja-JP" sz="1050" b="0" dirty="0">
                          <a:latin typeface="HG丸ｺﾞｼｯｸM-PRO" panose="020F0600000000000000" pitchFamily="50" charset="-128"/>
                          <a:ea typeface="HG丸ｺﾞｼｯｸM-PRO" panose="020F0600000000000000" pitchFamily="50" charset="-128"/>
                        </a:rPr>
                        <a:t>3/7(</a:t>
                      </a:r>
                      <a:r>
                        <a:rPr kumimoji="1" lang="ja-JP" altLang="en-US" sz="1050" b="0" dirty="0">
                          <a:latin typeface="HG丸ｺﾞｼｯｸM-PRO" panose="020F0600000000000000" pitchFamily="50" charset="-128"/>
                          <a:ea typeface="HG丸ｺﾞｼｯｸM-PRO" panose="020F0600000000000000" pitchFamily="50" charset="-128"/>
                        </a:rPr>
                        <a:t>土</a:t>
                      </a:r>
                      <a:r>
                        <a:rPr kumimoji="1" lang="en-US" altLang="ja-JP" sz="1050" b="0" dirty="0">
                          <a:latin typeface="HG丸ｺﾞｼｯｸM-PRO" panose="020F0600000000000000" pitchFamily="50" charset="-128"/>
                          <a:ea typeface="HG丸ｺﾞｼｯｸM-PRO" panose="020F0600000000000000" pitchFamily="50" charset="-128"/>
                        </a:rPr>
                        <a:t>)</a:t>
                      </a:r>
                    </a:p>
                    <a:p>
                      <a:pPr algn="ctr"/>
                      <a:r>
                        <a:rPr kumimoji="1" lang="ja-JP" altLang="en-US" sz="1100" b="0" dirty="0">
                          <a:latin typeface="HG丸ｺﾞｼｯｸM-PRO" panose="020F0600000000000000" pitchFamily="50" charset="-128"/>
                          <a:ea typeface="HG丸ｺﾞｼｯｸM-PRO" panose="020F0600000000000000" pitchFamily="50" charset="-128"/>
                        </a:rPr>
                        <a:t>山王・弥富</a:t>
                      </a:r>
                      <a:endParaRPr kumimoji="1" lang="en-US" altLang="ja-JP" sz="1100" b="0" dirty="0">
                        <a:latin typeface="HG丸ｺﾞｼｯｸM-PRO" panose="020F0600000000000000" pitchFamily="50" charset="-128"/>
                        <a:ea typeface="HG丸ｺﾞｼｯｸM-PRO" panose="020F0600000000000000" pitchFamily="50" charset="-128"/>
                      </a:endParaRPr>
                    </a:p>
                    <a:p>
                      <a:pPr algn="ctr"/>
                      <a:r>
                        <a:rPr kumimoji="1" lang="ja-JP" altLang="en-US" sz="1100" b="0" dirty="0">
                          <a:latin typeface="HG丸ｺﾞｼｯｸM-PRO" panose="020F0600000000000000" pitchFamily="50" charset="-128"/>
                          <a:ea typeface="HG丸ｺﾞｼｯｸM-PRO" panose="020F0600000000000000" pitchFamily="50" charset="-128"/>
                        </a:rPr>
                        <a:t>学童保育所説明会</a:t>
                      </a:r>
                      <a:endParaRPr kumimoji="1" lang="ja-JP" altLang="en-US" sz="1050" b="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solidFill>
                      <a:srgbClr val="F8CFE2"/>
                    </a:solidFill>
                  </a:tcPr>
                </a:tc>
                <a:tc hMerge="1">
                  <a:txBody>
                    <a:bodyPr/>
                    <a:lstStyle/>
                    <a:p>
                      <a:endParaRPr kumimoji="1" lang="ja-JP" altLang="en-US"/>
                    </a:p>
                  </a:txBody>
                  <a:tcPr/>
                </a:tc>
                <a:tc>
                  <a:txBody>
                    <a:bodyPr/>
                    <a:lstStyle/>
                    <a:p>
                      <a:r>
                        <a:rPr kumimoji="1" lang="en-US" altLang="ja-JP" sz="1050" b="0" dirty="0">
                          <a:latin typeface="HG丸ｺﾞｼｯｸM-PRO" panose="020F0600000000000000" pitchFamily="50" charset="-128"/>
                          <a:ea typeface="HG丸ｺﾞｼｯｸM-PRO" panose="020F0600000000000000" pitchFamily="50" charset="-128"/>
                        </a:rPr>
                        <a:t>3/8(</a:t>
                      </a:r>
                      <a:r>
                        <a:rPr kumimoji="1" lang="ja-JP" altLang="en-US" sz="1050" b="0" dirty="0">
                          <a:latin typeface="HG丸ｺﾞｼｯｸM-PRO" panose="020F0600000000000000" pitchFamily="50" charset="-128"/>
                          <a:ea typeface="HG丸ｺﾞｼｯｸM-PRO" panose="020F0600000000000000" pitchFamily="50" charset="-128"/>
                        </a:rPr>
                        <a:t>日</a:t>
                      </a:r>
                      <a:r>
                        <a:rPr kumimoji="1" lang="en-US" altLang="ja-JP" sz="1050" b="0" dirty="0">
                          <a:latin typeface="HG丸ｺﾞｼｯｸM-PRO" panose="020F0600000000000000" pitchFamily="50" charset="-128"/>
                          <a:ea typeface="HG丸ｺﾞｼｯｸM-PRO" panose="020F0600000000000000" pitchFamily="50" charset="-128"/>
                        </a:rPr>
                        <a:t>)</a:t>
                      </a:r>
                    </a:p>
                    <a:p>
                      <a:pPr algn="ctr"/>
                      <a:r>
                        <a:rPr kumimoji="1" lang="ja-JP" altLang="en-US" sz="1100" b="0" dirty="0">
                          <a:latin typeface="HG丸ｺﾞｼｯｸM-PRO" panose="020F0600000000000000" pitchFamily="50" charset="-128"/>
                          <a:ea typeface="HG丸ｺﾞｼｯｸM-PRO" panose="020F0600000000000000" pitchFamily="50" charset="-128"/>
                        </a:rPr>
                        <a:t>根郷・第二根郷・和田</a:t>
                      </a:r>
                      <a:endParaRPr kumimoji="1" lang="en-US" altLang="ja-JP" sz="1100" b="0" dirty="0">
                        <a:latin typeface="HG丸ｺﾞｼｯｸM-PRO" panose="020F0600000000000000" pitchFamily="50" charset="-128"/>
                        <a:ea typeface="HG丸ｺﾞｼｯｸM-PRO" panose="020F0600000000000000" pitchFamily="50" charset="-128"/>
                      </a:endParaRPr>
                    </a:p>
                    <a:p>
                      <a:pPr algn="ctr"/>
                      <a:r>
                        <a:rPr kumimoji="1" lang="ja-JP" altLang="en-US" sz="1100" b="0" dirty="0">
                          <a:latin typeface="HG丸ｺﾞｼｯｸM-PRO" panose="020F0600000000000000" pitchFamily="50" charset="-128"/>
                          <a:ea typeface="HG丸ｺﾞｼｯｸM-PRO" panose="020F0600000000000000" pitchFamily="50" charset="-128"/>
                        </a:rPr>
                        <a:t>学童保育所説明会</a:t>
                      </a:r>
                    </a:p>
                  </a:txBody>
                  <a:tcPr anchor="ctr">
                    <a:lnL w="12700" cap="flat" cmpd="sng" algn="ctr">
                      <a:solidFill>
                        <a:schemeClr val="tx1"/>
                      </a:solidFill>
                      <a:prstDash val="sysDash"/>
                      <a:round/>
                      <a:headEnd type="none" w="med" len="med"/>
                      <a:tailEnd type="none" w="med" len="med"/>
                    </a:lnL>
                    <a:lnT w="12700" cap="flat" cmpd="sng" algn="ctr">
                      <a:solidFill>
                        <a:schemeClr val="tx1"/>
                      </a:solidFill>
                      <a:prstDash val="sysDash"/>
                      <a:round/>
                      <a:headEnd type="none" w="med" len="med"/>
                      <a:tailEnd type="none" w="med" len="med"/>
                    </a:lnT>
                    <a:solidFill>
                      <a:srgbClr val="F8CFE2"/>
                    </a:solidFill>
                  </a:tcPr>
                </a:tc>
                <a:extLst>
                  <a:ext uri="{0D108BD9-81ED-4DB2-BD59-A6C34878D82A}">
                    <a16:rowId xmlns:a16="http://schemas.microsoft.com/office/drawing/2014/main" val="275755834"/>
                  </a:ext>
                </a:extLst>
              </a:tr>
              <a:tr h="552146">
                <a:tc gridSpan="2">
                  <a:txBody>
                    <a:bodyPr/>
                    <a:lstStyle/>
                    <a:p>
                      <a:pPr algn="ctr"/>
                      <a:r>
                        <a:rPr kumimoji="1" lang="en-US" altLang="ja-JP" sz="1200" b="1" dirty="0">
                          <a:latin typeface="HG丸ｺﾞｼｯｸM-PRO" panose="020F0600000000000000" pitchFamily="50" charset="-128"/>
                          <a:ea typeface="HG丸ｺﾞｼｯｸM-PRO" panose="020F0600000000000000" pitchFamily="50" charset="-128"/>
                        </a:rPr>
                        <a:t>3/17(</a:t>
                      </a:r>
                      <a:r>
                        <a:rPr kumimoji="1" lang="ja-JP" altLang="en-US" sz="1200" b="1" dirty="0">
                          <a:latin typeface="HG丸ｺﾞｼｯｸM-PRO" panose="020F0600000000000000" pitchFamily="50" charset="-128"/>
                          <a:ea typeface="HG丸ｺﾞｼｯｸM-PRO" panose="020F0600000000000000" pitchFamily="50" charset="-128"/>
                        </a:rPr>
                        <a:t>火</a:t>
                      </a:r>
                      <a:r>
                        <a:rPr kumimoji="1" lang="en-US" altLang="ja-JP" sz="1200" b="1" dirty="0">
                          <a:latin typeface="HG丸ｺﾞｼｯｸM-PRO" panose="020F0600000000000000" pitchFamily="50" charset="-128"/>
                          <a:ea typeface="HG丸ｺﾞｼｯｸM-PRO" panose="020F0600000000000000" pitchFamily="50" charset="-128"/>
                        </a:rPr>
                        <a:t>)</a:t>
                      </a:r>
                      <a:r>
                        <a:rPr kumimoji="1" lang="ja-JP" altLang="en-US" sz="1200" b="1" dirty="0">
                          <a:latin typeface="HG丸ｺﾞｼｯｸM-PRO" panose="020F0600000000000000" pitchFamily="50" charset="-128"/>
                          <a:ea typeface="HG丸ｺﾞｼｯｸM-PRO" panose="020F0600000000000000" pitchFamily="50" charset="-128"/>
                        </a:rPr>
                        <a:t>　</a:t>
                      </a:r>
                      <a:r>
                        <a:rPr kumimoji="1" lang="ja-JP" altLang="en-US" sz="1400" b="1" dirty="0">
                          <a:latin typeface="HG丸ｺﾞｼｯｸM-PRO" panose="020F0600000000000000" pitchFamily="50" charset="-128"/>
                          <a:ea typeface="HG丸ｺﾞｼｯｸM-PRO" panose="020F0600000000000000" pitchFamily="50" charset="-128"/>
                        </a:rPr>
                        <a:t>根郷学童保育所・遠足</a:t>
                      </a:r>
                      <a:endParaRPr kumimoji="1" lang="ja-JP" altLang="en-US" sz="1200" b="1" dirty="0">
                        <a:latin typeface="HG丸ｺﾞｼｯｸM-PRO" panose="020F0600000000000000" pitchFamily="50" charset="-128"/>
                        <a:ea typeface="HG丸ｺﾞｼｯｸM-PRO" panose="020F0600000000000000" pitchFamily="50" charset="-128"/>
                      </a:endParaRPr>
                    </a:p>
                  </a:txBody>
                  <a:tcPr anchor="ctr">
                    <a:solidFill>
                      <a:srgbClr val="F8CFE2"/>
                    </a:solidFill>
                  </a:tcPr>
                </a:tc>
                <a:tc hMerge="1">
                  <a:txBody>
                    <a:bodyPr/>
                    <a:lstStyle/>
                    <a:p>
                      <a:pPr algn="ctr"/>
                      <a:endParaRPr kumimoji="1" lang="ja-JP" altLang="en-US" sz="1050" b="1" dirty="0">
                        <a:latin typeface="HG丸ｺﾞｼｯｸM-PRO" panose="020F0600000000000000" pitchFamily="50" charset="-128"/>
                        <a:ea typeface="HG丸ｺﾞｼｯｸM-PRO" panose="020F0600000000000000" pitchFamily="50" charset="-128"/>
                      </a:endParaRPr>
                    </a:p>
                  </a:txBody>
                  <a:tcPr/>
                </a:tc>
                <a:tc gridSpan="2">
                  <a:txBody>
                    <a:bodyPr/>
                    <a:lstStyle/>
                    <a:p>
                      <a:pPr algn="ctr"/>
                      <a:r>
                        <a:rPr kumimoji="1" lang="en-US" altLang="ja-JP" sz="1100" b="1" dirty="0">
                          <a:latin typeface="HG丸ｺﾞｼｯｸM-PRO" panose="020F0600000000000000" pitchFamily="50" charset="-128"/>
                          <a:ea typeface="HG丸ｺﾞｼｯｸM-PRO" panose="020F0600000000000000" pitchFamily="50" charset="-128"/>
                        </a:rPr>
                        <a:t>3/25(</a:t>
                      </a:r>
                      <a:r>
                        <a:rPr kumimoji="1" lang="ja-JP" altLang="en-US" sz="1100" b="1" dirty="0">
                          <a:latin typeface="HG丸ｺﾞｼｯｸM-PRO" panose="020F0600000000000000" pitchFamily="50" charset="-128"/>
                          <a:ea typeface="HG丸ｺﾞｼｯｸM-PRO" panose="020F0600000000000000" pitchFamily="50" charset="-128"/>
                        </a:rPr>
                        <a:t>火</a:t>
                      </a:r>
                      <a:r>
                        <a:rPr kumimoji="1" lang="en-US" altLang="ja-JP" sz="1100" b="1" dirty="0">
                          <a:latin typeface="HG丸ｺﾞｼｯｸM-PRO" panose="020F0600000000000000" pitchFamily="50" charset="-128"/>
                          <a:ea typeface="HG丸ｺﾞｼｯｸM-PRO" panose="020F0600000000000000" pitchFamily="50" charset="-128"/>
                        </a:rPr>
                        <a:t>)</a:t>
                      </a:r>
                      <a:r>
                        <a:rPr kumimoji="1" lang="ja-JP" altLang="en-US" sz="1100" b="1" dirty="0">
                          <a:latin typeface="HG丸ｺﾞｼｯｸM-PRO" panose="020F0600000000000000" pitchFamily="50" charset="-128"/>
                          <a:ea typeface="HG丸ｺﾞｼｯｸM-PRO" panose="020F0600000000000000" pitchFamily="50" charset="-128"/>
                        </a:rPr>
                        <a:t>　</a:t>
                      </a:r>
                      <a:r>
                        <a:rPr kumimoji="1" lang="ja-JP" altLang="en-US" sz="1200" b="1" dirty="0">
                          <a:latin typeface="HG丸ｺﾞｼｯｸM-PRO" panose="020F0600000000000000" pitchFamily="50" charset="-128"/>
                          <a:ea typeface="HG丸ｺﾞｼｯｸM-PRO" panose="020F0600000000000000" pitchFamily="50" charset="-128"/>
                        </a:rPr>
                        <a:t>第二根郷学童保育所・遠足</a:t>
                      </a:r>
                      <a:endParaRPr kumimoji="1" lang="ja-JP" altLang="en-US" sz="1100" b="1" dirty="0">
                        <a:latin typeface="HG丸ｺﾞｼｯｸM-PRO" panose="020F0600000000000000" pitchFamily="50" charset="-128"/>
                        <a:ea typeface="HG丸ｺﾞｼｯｸM-PRO" panose="020F0600000000000000" pitchFamily="50" charset="-128"/>
                      </a:endParaRPr>
                    </a:p>
                  </a:txBody>
                  <a:tcPr anchor="ctr">
                    <a:solidFill>
                      <a:srgbClr val="F8CFE2"/>
                    </a:solidFill>
                  </a:tcPr>
                </a:tc>
                <a:tc hMerge="1">
                  <a:txBody>
                    <a:bodyPr/>
                    <a:lstStyle/>
                    <a:p>
                      <a:pPr algn="ctr"/>
                      <a:endParaRPr kumimoji="1" lang="ja-JP" altLang="en-US" sz="1050" b="1"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460869724"/>
                  </a:ext>
                </a:extLst>
              </a:tr>
            </a:tbl>
          </a:graphicData>
        </a:graphic>
      </p:graphicFrame>
      <p:sp>
        <p:nvSpPr>
          <p:cNvPr id="14" name="テキスト ボックス 13">
            <a:extLst>
              <a:ext uri="{FF2B5EF4-FFF2-40B4-BE49-F238E27FC236}">
                <a16:creationId xmlns:a16="http://schemas.microsoft.com/office/drawing/2014/main" id="{1E1AE1F3-F1D0-4465-B6F4-74E5E7598B10}"/>
              </a:ext>
            </a:extLst>
          </p:cNvPr>
          <p:cNvSpPr txBox="1"/>
          <p:nvPr/>
        </p:nvSpPr>
        <p:spPr>
          <a:xfrm>
            <a:off x="1325026" y="1493624"/>
            <a:ext cx="5125122" cy="276999"/>
          </a:xfrm>
          <a:prstGeom prst="rect">
            <a:avLst/>
          </a:prstGeom>
          <a:noFill/>
        </p:spPr>
        <p:txBody>
          <a:bodyPr wrap="none" rtlCol="0">
            <a:spAutoFit/>
          </a:bodyPr>
          <a:lstStyle/>
          <a:p>
            <a:pPr algn="ctr"/>
            <a:r>
              <a:rPr kumimoji="1" lang="en-US" altLang="ja-JP" sz="1200" dirty="0">
                <a:solidFill>
                  <a:schemeClr val="tx1">
                    <a:lumMod val="65000"/>
                    <a:lumOff val="35000"/>
                  </a:schemeClr>
                </a:solidFill>
                <a:latin typeface="HGPMinchoE" charset="-128"/>
                <a:ea typeface="HGPMinchoE" charset="-128"/>
                <a:cs typeface="HGPMinchoE" charset="-128"/>
              </a:rPr>
              <a:t>※</a:t>
            </a:r>
            <a:r>
              <a:rPr kumimoji="1" lang="ja-JP" altLang="en-US" sz="1200" dirty="0">
                <a:solidFill>
                  <a:schemeClr val="tx1">
                    <a:lumMod val="65000"/>
                    <a:lumOff val="35000"/>
                  </a:schemeClr>
                </a:solidFill>
                <a:latin typeface="HGPMinchoE" charset="-128"/>
                <a:ea typeface="HGPMinchoE" charset="-128"/>
                <a:cs typeface="HGPMinchoE" charset="-128"/>
              </a:rPr>
              <a:t>下記のイベント・説明会・講座などはすべて</a:t>
            </a:r>
            <a:r>
              <a:rPr kumimoji="1" lang="ja-JP" altLang="en-US" sz="1200" dirty="0">
                <a:solidFill>
                  <a:srgbClr val="FF0000"/>
                </a:solidFill>
                <a:latin typeface="HGPMinchoE" charset="-128"/>
                <a:ea typeface="HGPMinchoE" charset="-128"/>
                <a:cs typeface="HGPMinchoE" charset="-128"/>
              </a:rPr>
              <a:t>中止</a:t>
            </a:r>
            <a:r>
              <a:rPr kumimoji="1" lang="ja-JP" altLang="en-US" sz="1200" dirty="0">
                <a:solidFill>
                  <a:schemeClr val="tx1">
                    <a:lumMod val="65000"/>
                    <a:lumOff val="35000"/>
                  </a:schemeClr>
                </a:solidFill>
                <a:latin typeface="HGPMinchoE" charset="-128"/>
                <a:ea typeface="HGPMinchoE" charset="-128"/>
                <a:cs typeface="HGPMinchoE" charset="-128"/>
              </a:rPr>
              <a:t>になります。ご了承ください。</a:t>
            </a:r>
          </a:p>
        </p:txBody>
      </p:sp>
      <p:graphicFrame>
        <p:nvGraphicFramePr>
          <p:cNvPr id="15" name="表 14">
            <a:extLst>
              <a:ext uri="{FF2B5EF4-FFF2-40B4-BE49-F238E27FC236}">
                <a16:creationId xmlns:a16="http://schemas.microsoft.com/office/drawing/2014/main" id="{713DCF60-2983-471E-B042-FD969147B765}"/>
              </a:ext>
            </a:extLst>
          </p:cNvPr>
          <p:cNvGraphicFramePr>
            <a:graphicFrameLocks noGrp="1"/>
          </p:cNvGraphicFramePr>
          <p:nvPr>
            <p:extLst>
              <p:ext uri="{D42A27DB-BD31-4B8C-83A1-F6EECF244321}">
                <p14:modId xmlns:p14="http://schemas.microsoft.com/office/powerpoint/2010/main" val="2281319767"/>
              </p:ext>
            </p:extLst>
          </p:nvPr>
        </p:nvGraphicFramePr>
        <p:xfrm>
          <a:off x="891928" y="2828925"/>
          <a:ext cx="6135468" cy="1042586"/>
        </p:xfrm>
        <a:graphic>
          <a:graphicData uri="http://schemas.openxmlformats.org/drawingml/2006/table">
            <a:tbl>
              <a:tblPr firstRow="1" bandRow="1">
                <a:tableStyleId>{5940675A-B579-460E-94D1-54222C63F5DA}</a:tableStyleId>
              </a:tblPr>
              <a:tblGrid>
                <a:gridCol w="3067734">
                  <a:extLst>
                    <a:ext uri="{9D8B030D-6E8A-4147-A177-3AD203B41FA5}">
                      <a16:colId xmlns:a16="http://schemas.microsoft.com/office/drawing/2014/main" val="316387439"/>
                    </a:ext>
                  </a:extLst>
                </a:gridCol>
                <a:gridCol w="3067734">
                  <a:extLst>
                    <a:ext uri="{9D8B030D-6E8A-4147-A177-3AD203B41FA5}">
                      <a16:colId xmlns:a16="http://schemas.microsoft.com/office/drawing/2014/main" val="1014023339"/>
                    </a:ext>
                  </a:extLst>
                </a:gridCol>
              </a:tblGrid>
              <a:tr h="577766">
                <a:tc rowSpan="2">
                  <a:txBody>
                    <a:bodyPr/>
                    <a:lstStyle/>
                    <a:p>
                      <a:r>
                        <a:rPr kumimoji="1" lang="ja-JP" altLang="en-US" sz="1050" dirty="0">
                          <a:latin typeface="HG丸ｺﾞｼｯｸM-PRO" panose="020F0600000000000000" pitchFamily="50" charset="-128"/>
                          <a:ea typeface="HG丸ｺﾞｼｯｸM-PRO" panose="020F0600000000000000" pitchFamily="50" charset="-128"/>
                        </a:rPr>
                        <a:t>佐倉市南部地域包括支援センター</a:t>
                      </a:r>
                      <a:endParaRPr kumimoji="1" lang="en-US" altLang="ja-JP" sz="1050" dirty="0">
                        <a:latin typeface="HG丸ｺﾞｼｯｸM-PRO" panose="020F0600000000000000" pitchFamily="50" charset="-128"/>
                        <a:ea typeface="HG丸ｺﾞｼｯｸM-PRO" panose="020F0600000000000000" pitchFamily="50" charset="-128"/>
                      </a:endParaRPr>
                    </a:p>
                    <a:p>
                      <a:pPr algn="l"/>
                      <a:r>
                        <a:rPr kumimoji="1" lang="ja-JP" altLang="en-US" sz="1050" dirty="0">
                          <a:latin typeface="HG丸ｺﾞｼｯｸM-PRO" panose="020F0600000000000000" pitchFamily="50" charset="-128"/>
                          <a:ea typeface="HG丸ｺﾞｼｯｸM-PRO" panose="020F0600000000000000" pitchFamily="50" charset="-128"/>
                        </a:rPr>
                        <a:t>　　　</a:t>
                      </a:r>
                      <a:r>
                        <a:rPr kumimoji="1" lang="en-US" altLang="ja-JP" sz="1400" b="1" dirty="0">
                          <a:latin typeface="HG丸ｺﾞｼｯｸM-PRO" panose="020F0600000000000000" pitchFamily="50" charset="-128"/>
                          <a:ea typeface="HG丸ｺﾞｼｯｸM-PRO" panose="020F0600000000000000" pitchFamily="50" charset="-128"/>
                        </a:rPr>
                        <a:t>3/22(</a:t>
                      </a:r>
                      <a:r>
                        <a:rPr kumimoji="1" lang="ja-JP" altLang="en-US" sz="1400" b="1" dirty="0">
                          <a:latin typeface="HG丸ｺﾞｼｯｸM-PRO" panose="020F0600000000000000" pitchFamily="50" charset="-128"/>
                          <a:ea typeface="HG丸ｺﾞｼｯｸM-PRO" panose="020F0600000000000000" pitchFamily="50" charset="-128"/>
                        </a:rPr>
                        <a:t>日</a:t>
                      </a:r>
                      <a:r>
                        <a:rPr kumimoji="1" lang="en-US" altLang="ja-JP" sz="1400" b="1" dirty="0">
                          <a:latin typeface="HG丸ｺﾞｼｯｸM-PRO" panose="020F0600000000000000" pitchFamily="50" charset="-128"/>
                          <a:ea typeface="HG丸ｺﾞｼｯｸM-PRO" panose="020F0600000000000000" pitchFamily="50" charset="-128"/>
                        </a:rPr>
                        <a:t>)</a:t>
                      </a:r>
                      <a:r>
                        <a:rPr kumimoji="1" lang="ja-JP" altLang="en-US" sz="1400" b="1" dirty="0">
                          <a:latin typeface="HG丸ｺﾞｼｯｸM-PRO" panose="020F0600000000000000" pitchFamily="50" charset="-128"/>
                          <a:ea typeface="HG丸ｺﾞｼｯｸM-PRO" panose="020F0600000000000000" pitchFamily="50" charset="-128"/>
                        </a:rPr>
                        <a:t>　介護者教室</a:t>
                      </a:r>
                      <a:endParaRPr kumimoji="1" lang="en-US" altLang="ja-JP" sz="1050" b="1" dirty="0">
                        <a:latin typeface="HG丸ｺﾞｼｯｸM-PRO" panose="020F0600000000000000" pitchFamily="50" charset="-128"/>
                        <a:ea typeface="HG丸ｺﾞｼｯｸM-PRO" panose="020F0600000000000000" pitchFamily="50" charset="-128"/>
                      </a:endParaRPr>
                    </a:p>
                    <a:p>
                      <a:pPr algn="ctr"/>
                      <a:r>
                        <a:rPr kumimoji="1" lang="ja-JP" altLang="en-US" sz="1050" b="1" dirty="0">
                          <a:latin typeface="HG丸ｺﾞｼｯｸM-PRO" panose="020F0600000000000000" pitchFamily="50" charset="-128"/>
                          <a:ea typeface="HG丸ｺﾞｼｯｸM-PRO" panose="020F0600000000000000" pitchFamily="50" charset="-128"/>
                        </a:rPr>
                        <a:t>　　　　　　　</a:t>
                      </a:r>
                      <a:r>
                        <a:rPr kumimoji="1" lang="ja-JP" altLang="en-US" sz="1000" b="1" dirty="0">
                          <a:latin typeface="HG丸ｺﾞｼｯｸM-PRO" panose="020F0600000000000000" pitchFamily="50" charset="-128"/>
                          <a:ea typeface="HG丸ｺﾞｼｯｸM-PRO" panose="020F0600000000000000" pitchFamily="50" charset="-128"/>
                        </a:rPr>
                        <a:t>「楽らく介護のコツを学ぼう」</a:t>
                      </a:r>
                      <a:endParaRPr kumimoji="1" lang="ja-JP" altLang="en-US" sz="1050" b="1" dirty="0">
                        <a:latin typeface="HG丸ｺﾞｼｯｸM-PRO" panose="020F0600000000000000" pitchFamily="50" charset="-128"/>
                        <a:ea typeface="HG丸ｺﾞｼｯｸM-PRO" panose="020F0600000000000000" pitchFamily="50" charset="-128"/>
                      </a:endParaRPr>
                    </a:p>
                  </a:txBody>
                  <a:tcPr anchor="ctr">
                    <a:solidFill>
                      <a:schemeClr val="accent5">
                        <a:lumMod val="20000"/>
                        <a:lumOff val="80000"/>
                      </a:schemeClr>
                    </a:solidFill>
                  </a:tcPr>
                </a:tc>
                <a:tc>
                  <a:txBody>
                    <a:bodyPr/>
                    <a:lstStyle/>
                    <a:p>
                      <a:r>
                        <a:rPr kumimoji="1" lang="ja-JP" altLang="en-US" sz="1050" dirty="0">
                          <a:latin typeface="HG丸ｺﾞｼｯｸM-PRO" panose="020F0600000000000000" pitchFamily="50" charset="-128"/>
                          <a:ea typeface="HG丸ｺﾞｼｯｸM-PRO" panose="020F0600000000000000" pitchFamily="50" charset="-128"/>
                        </a:rPr>
                        <a:t>さくら山王集会所</a:t>
                      </a:r>
                      <a:r>
                        <a:rPr kumimoji="1" lang="en-US" altLang="ja-JP" sz="1050" dirty="0">
                          <a:latin typeface="HG丸ｺﾞｼｯｸM-PRO" panose="020F0600000000000000" pitchFamily="50" charset="-128"/>
                          <a:ea typeface="HG丸ｺﾞｼｯｸM-PRO" panose="020F0600000000000000" pitchFamily="50" charset="-128"/>
                        </a:rPr>
                        <a:t>(</a:t>
                      </a:r>
                      <a:r>
                        <a:rPr kumimoji="1" lang="ja-JP" altLang="en-US" sz="1050" dirty="0">
                          <a:latin typeface="HG丸ｺﾞｼｯｸM-PRO" panose="020F0600000000000000" pitchFamily="50" charset="-128"/>
                          <a:ea typeface="HG丸ｺﾞｼｯｸM-PRO" panose="020F0600000000000000" pitchFamily="50" charset="-128"/>
                        </a:rPr>
                        <a:t>愛光主催</a:t>
                      </a:r>
                      <a:r>
                        <a:rPr kumimoji="1" lang="en-US" altLang="ja-JP" sz="1050" dirty="0">
                          <a:latin typeface="HG丸ｺﾞｼｯｸM-PRO" panose="020F0600000000000000" pitchFamily="50" charset="-128"/>
                          <a:ea typeface="HG丸ｺﾞｼｯｸM-PRO" panose="020F0600000000000000" pitchFamily="50" charset="-128"/>
                        </a:rPr>
                        <a:t>)</a:t>
                      </a:r>
                    </a:p>
                    <a:p>
                      <a:pPr algn="ctr"/>
                      <a:r>
                        <a:rPr kumimoji="1" lang="ja-JP" altLang="en-US" sz="1400" b="1" dirty="0">
                          <a:latin typeface="HG丸ｺﾞｼｯｸM-PRO" panose="020F0600000000000000" pitchFamily="50" charset="-128"/>
                          <a:ea typeface="HG丸ｺﾞｼｯｸM-PRO" panose="020F0600000000000000" pitchFamily="50" charset="-128"/>
                        </a:rPr>
                        <a:t>お試しオープン　ともいきカフェ</a:t>
                      </a:r>
                    </a:p>
                  </a:txBody>
                  <a:tcPr anchor="ctr">
                    <a:solidFill>
                      <a:schemeClr val="accent5">
                        <a:lumMod val="20000"/>
                        <a:lumOff val="80000"/>
                      </a:schemeClr>
                    </a:solidFill>
                  </a:tcPr>
                </a:tc>
                <a:extLst>
                  <a:ext uri="{0D108BD9-81ED-4DB2-BD59-A6C34878D82A}">
                    <a16:rowId xmlns:a16="http://schemas.microsoft.com/office/drawing/2014/main" val="2746498591"/>
                  </a:ext>
                </a:extLst>
              </a:tr>
              <a:tr h="411007">
                <a:tc vMerge="1">
                  <a:txBody>
                    <a:bodyPr/>
                    <a:lstStyle/>
                    <a:p>
                      <a:endParaRPr kumimoji="1" lang="ja-JP" altLang="en-US"/>
                    </a:p>
                  </a:txBody>
                  <a:tcPr/>
                </a:tc>
                <a:tc>
                  <a:txBody>
                    <a:bodyPr/>
                    <a:lstStyle/>
                    <a:p>
                      <a:pPr marL="0" marR="0" lvl="0" indent="0" algn="l" defTabSz="777514" rtl="0" eaLnBrk="1" fontAlgn="auto" latinLnBrk="0" hangingPunct="1">
                        <a:lnSpc>
                          <a:spcPct val="100000"/>
                        </a:lnSpc>
                        <a:spcBef>
                          <a:spcPts val="0"/>
                        </a:spcBef>
                        <a:spcAft>
                          <a:spcPts val="0"/>
                        </a:spcAft>
                        <a:buClrTx/>
                        <a:buSzTx/>
                        <a:buFontTx/>
                        <a:buNone/>
                        <a:tabLst/>
                        <a:defRPr/>
                      </a:pPr>
                      <a:r>
                        <a:rPr kumimoji="1" lang="ja-JP" altLang="en-US" sz="1050" dirty="0">
                          <a:latin typeface="HG丸ｺﾞｼｯｸM-PRO" panose="020F0600000000000000" pitchFamily="50" charset="-128"/>
                          <a:ea typeface="HG丸ｺﾞｼｯｸM-PRO" panose="020F0600000000000000" pitchFamily="50" charset="-128"/>
                        </a:rPr>
                        <a:t>佐倉市南部地域包括支援センター</a:t>
                      </a:r>
                    </a:p>
                    <a:p>
                      <a:pPr marL="0" marR="0" lvl="0" indent="0" algn="ctr" defTabSz="777514" rtl="0" eaLnBrk="1" fontAlgn="auto" latinLnBrk="0" hangingPunct="1">
                        <a:lnSpc>
                          <a:spcPct val="100000"/>
                        </a:lnSpc>
                        <a:spcBef>
                          <a:spcPts val="0"/>
                        </a:spcBef>
                        <a:spcAft>
                          <a:spcPts val="0"/>
                        </a:spcAft>
                        <a:buClrTx/>
                        <a:buSzTx/>
                        <a:buFontTx/>
                        <a:buNone/>
                        <a:tabLst/>
                        <a:defRPr/>
                      </a:pPr>
                      <a:r>
                        <a:rPr kumimoji="1" lang="en-US" altLang="ja-JP" sz="1400" b="1" dirty="0">
                          <a:latin typeface="HG丸ｺﾞｼｯｸM-PRO" panose="020F0600000000000000" pitchFamily="50" charset="-128"/>
                          <a:ea typeface="HG丸ｺﾞｼｯｸM-PRO" panose="020F0600000000000000" pitchFamily="50" charset="-128"/>
                        </a:rPr>
                        <a:t>3/13(</a:t>
                      </a:r>
                      <a:r>
                        <a:rPr kumimoji="1" lang="ja-JP" altLang="en-US" sz="1400" b="1" dirty="0">
                          <a:latin typeface="HG丸ｺﾞｼｯｸM-PRO" panose="020F0600000000000000" pitchFamily="50" charset="-128"/>
                          <a:ea typeface="HG丸ｺﾞｼｯｸM-PRO" panose="020F0600000000000000" pitchFamily="50" charset="-128"/>
                        </a:rPr>
                        <a:t>金</a:t>
                      </a:r>
                      <a:r>
                        <a:rPr kumimoji="1" lang="en-US" altLang="ja-JP" sz="1400" b="1" dirty="0">
                          <a:latin typeface="HG丸ｺﾞｼｯｸM-PRO" panose="020F0600000000000000" pitchFamily="50" charset="-128"/>
                          <a:ea typeface="HG丸ｺﾞｼｯｸM-PRO" panose="020F0600000000000000" pitchFamily="50" charset="-128"/>
                        </a:rPr>
                        <a:t>)</a:t>
                      </a:r>
                      <a:r>
                        <a:rPr kumimoji="1" lang="ja-JP" altLang="en-US" sz="1400" b="1" dirty="0">
                          <a:latin typeface="HG丸ｺﾞｼｯｸM-PRO" panose="020F0600000000000000" pitchFamily="50" charset="-128"/>
                          <a:ea typeface="HG丸ｺﾞｼｯｸM-PRO" panose="020F0600000000000000" pitchFamily="50" charset="-128"/>
                        </a:rPr>
                        <a:t>　地域ケア会議</a:t>
                      </a:r>
                      <a:endParaRPr kumimoji="1" lang="en-US" altLang="ja-JP" sz="1400" b="1" dirty="0">
                        <a:latin typeface="HG丸ｺﾞｼｯｸM-PRO" panose="020F0600000000000000" pitchFamily="50" charset="-128"/>
                        <a:ea typeface="HG丸ｺﾞｼｯｸM-PRO" panose="020F0600000000000000" pitchFamily="50" charset="-128"/>
                      </a:endParaRPr>
                    </a:p>
                  </a:txBody>
                  <a:tcPr anchor="ctr">
                    <a:solidFill>
                      <a:schemeClr val="accent5">
                        <a:lumMod val="20000"/>
                        <a:lumOff val="80000"/>
                      </a:schemeClr>
                    </a:solidFill>
                  </a:tcPr>
                </a:tc>
                <a:extLst>
                  <a:ext uri="{0D108BD9-81ED-4DB2-BD59-A6C34878D82A}">
                    <a16:rowId xmlns:a16="http://schemas.microsoft.com/office/drawing/2014/main" val="976042447"/>
                  </a:ext>
                </a:extLst>
              </a:tr>
            </a:tbl>
          </a:graphicData>
        </a:graphic>
      </p:graphicFrame>
      <p:pic>
        <p:nvPicPr>
          <p:cNvPr id="19" name="図 18">
            <a:extLst>
              <a:ext uri="{FF2B5EF4-FFF2-40B4-BE49-F238E27FC236}">
                <a16:creationId xmlns:a16="http://schemas.microsoft.com/office/drawing/2014/main" id="{B8EA1122-628B-4B6E-BC83-AD74C13D5F9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495" t="9386" r="10085" b="9048"/>
          <a:stretch/>
        </p:blipFill>
        <p:spPr>
          <a:xfrm>
            <a:off x="5485232" y="9559222"/>
            <a:ext cx="603816" cy="609708"/>
          </a:xfrm>
          <a:prstGeom prst="rect">
            <a:avLst/>
          </a:prstGeom>
        </p:spPr>
      </p:pic>
      <p:pic>
        <p:nvPicPr>
          <p:cNvPr id="21" name="図 20">
            <a:extLst>
              <a:ext uri="{FF2B5EF4-FFF2-40B4-BE49-F238E27FC236}">
                <a16:creationId xmlns:a16="http://schemas.microsoft.com/office/drawing/2014/main" id="{A9E1761E-1D3E-48B8-BDD4-A28607F86B7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24612" y="9563500"/>
            <a:ext cx="605430" cy="605430"/>
          </a:xfrm>
          <a:prstGeom prst="rect">
            <a:avLst/>
          </a:prstGeom>
        </p:spPr>
      </p:pic>
      <p:pic>
        <p:nvPicPr>
          <p:cNvPr id="23" name="図 22">
            <a:extLst>
              <a:ext uri="{FF2B5EF4-FFF2-40B4-BE49-F238E27FC236}">
                <a16:creationId xmlns:a16="http://schemas.microsoft.com/office/drawing/2014/main" id="{4D963013-7E14-4D35-B6DA-414F09B250A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22763" y="9582770"/>
            <a:ext cx="521475" cy="521475"/>
          </a:xfrm>
          <a:prstGeom prst="rect">
            <a:avLst/>
          </a:prstGeom>
        </p:spPr>
      </p:pic>
      <p:pic>
        <p:nvPicPr>
          <p:cNvPr id="25" name="図 24">
            <a:extLst>
              <a:ext uri="{FF2B5EF4-FFF2-40B4-BE49-F238E27FC236}">
                <a16:creationId xmlns:a16="http://schemas.microsoft.com/office/drawing/2014/main" id="{98ABB0D8-45B3-46A8-B63E-F5E42F0385D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95846" y="9498815"/>
            <a:ext cx="689386" cy="689386"/>
          </a:xfrm>
          <a:prstGeom prst="rect">
            <a:avLst/>
          </a:prstGeom>
        </p:spPr>
      </p:pic>
      <p:sp>
        <p:nvSpPr>
          <p:cNvPr id="26" name="テキスト ボックス 25">
            <a:extLst>
              <a:ext uri="{FF2B5EF4-FFF2-40B4-BE49-F238E27FC236}">
                <a16:creationId xmlns:a16="http://schemas.microsoft.com/office/drawing/2014/main" id="{0EFE5648-350C-4081-AB9C-8BB5637CEABB}"/>
              </a:ext>
            </a:extLst>
          </p:cNvPr>
          <p:cNvSpPr txBox="1"/>
          <p:nvPr/>
        </p:nvSpPr>
        <p:spPr>
          <a:xfrm>
            <a:off x="1985909" y="9590515"/>
            <a:ext cx="2344737" cy="461665"/>
          </a:xfrm>
          <a:prstGeom prst="rect">
            <a:avLst/>
          </a:prstGeom>
          <a:noFill/>
        </p:spPr>
        <p:txBody>
          <a:bodyPr wrap="square" rtlCol="0">
            <a:spAutoFit/>
          </a:bodyPr>
          <a:lstStyle/>
          <a:p>
            <a:pPr algn="dist"/>
            <a:r>
              <a:rPr lang="ja-JP" altLang="en-US" sz="1200" dirty="0">
                <a:solidFill>
                  <a:schemeClr val="tx1">
                    <a:lumMod val="65000"/>
                    <a:lumOff val="35000"/>
                  </a:schemeClr>
                </a:solidFill>
                <a:latin typeface="HGPMinchoE" charset="-128"/>
                <a:ea typeface="HGPMinchoE" charset="-128"/>
                <a:cs typeface="HGPMinchoE" charset="-128"/>
              </a:rPr>
              <a:t>愛光</a:t>
            </a:r>
            <a:r>
              <a:rPr lang="en-US" altLang="ja-JP" sz="1200" dirty="0">
                <a:solidFill>
                  <a:schemeClr val="tx1">
                    <a:lumMod val="65000"/>
                    <a:lumOff val="35000"/>
                  </a:schemeClr>
                </a:solidFill>
                <a:latin typeface="HGPMinchoE" charset="-128"/>
                <a:ea typeface="HGPMinchoE" charset="-128"/>
                <a:cs typeface="HGPMinchoE" charset="-128"/>
              </a:rPr>
              <a:t>HP</a:t>
            </a:r>
            <a:r>
              <a:rPr lang="ja-JP" altLang="en-US" sz="1200" dirty="0">
                <a:solidFill>
                  <a:schemeClr val="tx1">
                    <a:lumMod val="65000"/>
                    <a:lumOff val="35000"/>
                  </a:schemeClr>
                </a:solidFill>
                <a:latin typeface="HGPMinchoE" charset="-128"/>
                <a:ea typeface="HGPMinchoE" charset="-128"/>
                <a:cs typeface="HGPMinchoE" charset="-128"/>
              </a:rPr>
              <a:t>アドレス</a:t>
            </a:r>
            <a:endParaRPr lang="en-US" altLang="ja-JP" sz="1200" dirty="0">
              <a:solidFill>
                <a:schemeClr val="tx1">
                  <a:lumMod val="65000"/>
                  <a:lumOff val="35000"/>
                </a:schemeClr>
              </a:solidFill>
              <a:latin typeface="HGPMinchoE" charset="-128"/>
              <a:ea typeface="HGPMinchoE" charset="-128"/>
              <a:cs typeface="HGPMinchoE" charset="-128"/>
            </a:endParaRPr>
          </a:p>
          <a:p>
            <a:pPr algn="dist"/>
            <a:r>
              <a:rPr lang="en-US" altLang="ja-JP" sz="1200" dirty="0">
                <a:solidFill>
                  <a:schemeClr val="tx1">
                    <a:lumMod val="65000"/>
                    <a:lumOff val="35000"/>
                  </a:schemeClr>
                </a:solidFill>
                <a:latin typeface="HGPMinchoE" charset="-128"/>
                <a:ea typeface="HGPMinchoE" charset="-128"/>
                <a:cs typeface="HGPMinchoE" charset="-128"/>
              </a:rPr>
              <a:t>http://www.rc-aikoh.or.jp/</a:t>
            </a:r>
            <a:endParaRPr kumimoji="1" lang="ja-JP" altLang="en-US" sz="1200" dirty="0">
              <a:solidFill>
                <a:schemeClr val="tx1">
                  <a:lumMod val="65000"/>
                  <a:lumOff val="35000"/>
                </a:schemeClr>
              </a:solidFill>
              <a:latin typeface="HGPMinchoE" charset="-128"/>
              <a:ea typeface="HGPMinchoE" charset="-128"/>
              <a:cs typeface="HGPMinchoE" charset="-128"/>
            </a:endParaRPr>
          </a:p>
        </p:txBody>
      </p:sp>
    </p:spTree>
    <p:extLst>
      <p:ext uri="{BB962C8B-B14F-4D97-AF65-F5344CB8AC3E}">
        <p14:creationId xmlns:p14="http://schemas.microsoft.com/office/powerpoint/2010/main" val="326936883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1.pptx" id="{D8CEF92E-E621-4889-A2C4-D44EA4896D94}" vid="{7BA0B976-7AA0-4750-86DE-53A6EBAC7E7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1571</TotalTime>
  <Words>740</Words>
  <Application>Microsoft Office PowerPoint</Application>
  <PresentationFormat>ユーザー設定</PresentationFormat>
  <Paragraphs>69</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HGP明朝B</vt:lpstr>
      <vt:lpstr>HGP明朝E</vt:lpstr>
      <vt:lpstr>HGP明朝E</vt:lpstr>
      <vt:lpstr>HG丸ｺﾞｼｯｸM-PRO</vt:lpstr>
      <vt:lpstr>ＭＳ Ｐゴシック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林 拓也</dc:creator>
  <cp:lastModifiedBy>高梨 和憲</cp:lastModifiedBy>
  <cp:revision>208</cp:revision>
  <cp:lastPrinted>2020-02-27T02:56:26Z</cp:lastPrinted>
  <dcterms:created xsi:type="dcterms:W3CDTF">2013-08-08T01:25:55Z</dcterms:created>
  <dcterms:modified xsi:type="dcterms:W3CDTF">2020-02-27T02:57:38Z</dcterms:modified>
</cp:coreProperties>
</file>